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8" r:id="rId3"/>
  </p:sldMasterIdLst>
  <p:notesMasterIdLst>
    <p:notesMasterId r:id="rId46"/>
  </p:notesMasterIdLst>
  <p:sldIdLst>
    <p:sldId id="256" r:id="rId4"/>
    <p:sldId id="302" r:id="rId5"/>
    <p:sldId id="257" r:id="rId6"/>
    <p:sldId id="303" r:id="rId7"/>
    <p:sldId id="304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80" r:id="rId18"/>
    <p:sldId id="281" r:id="rId19"/>
    <p:sldId id="282" r:id="rId20"/>
    <p:sldId id="283" r:id="rId21"/>
    <p:sldId id="284" r:id="rId22"/>
    <p:sldId id="305" r:id="rId23"/>
    <p:sldId id="313" r:id="rId24"/>
    <p:sldId id="286" r:id="rId25"/>
    <p:sldId id="267" r:id="rId26"/>
    <p:sldId id="268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300" r:id="rId37"/>
    <p:sldId id="309" r:id="rId38"/>
    <p:sldId id="314" r:id="rId39"/>
    <p:sldId id="306" r:id="rId40"/>
    <p:sldId id="285" r:id="rId41"/>
    <p:sldId id="294" r:id="rId42"/>
    <p:sldId id="307" r:id="rId43"/>
    <p:sldId id="308" r:id="rId44"/>
    <p:sldId id="269" r:id="rId45"/>
  </p:sldIdLst>
  <p:sldSz cx="6858000" cy="51435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Helvetica Neue" panose="020B0604020202020204" charset="0"/>
      <p:regular r:id="rId51"/>
      <p:bold r:id="rId52"/>
      <p:italic r:id="rId53"/>
      <p:boldItalic r:id="rId54"/>
    </p:embeddedFont>
    <p:embeddedFont>
      <p:font typeface="Helvetica Neue Light" panose="020B0604020202020204" charset="0"/>
      <p:regular r:id="rId55"/>
      <p:bold r:id="rId56"/>
      <p:italic r:id="rId57"/>
      <p:boldItalic r:id="rId58"/>
    </p:embeddedFont>
    <p:embeddedFont>
      <p:font typeface="Lora" panose="020B0604020202020204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Butler" initials="PB" lastIdx="1" clrIdx="0">
    <p:extLst>
      <p:ext uri="{19B8F6BF-5375-455C-9EA6-DF929625EA0E}">
        <p15:presenceInfo xmlns:p15="http://schemas.microsoft.com/office/powerpoint/2012/main" userId="0c0baffe55989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5EAF3-D54C-4EBA-93A7-F17CBAC3D0D1}" v="3" dt="2019-05-08T12:12:34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990" y="10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tler, Paul D" userId="S::pbutler@utk.edu::ce57ee94-a6cd-40c3-832c-9d4d835e91ec" providerId="AD" clId="Web-{3E6D8249-A83A-5584-675D-881DDB10BA0F}"/>
    <pc:docChg chg="modSld">
      <pc:chgData name="Butler, Paul D" userId="S::pbutler@utk.edu::ce57ee94-a6cd-40c3-832c-9d4d835e91ec" providerId="AD" clId="Web-{3E6D8249-A83A-5584-675D-881DDB10BA0F}" dt="2019-05-08T13:15:20.914" v="33" actId="20577"/>
      <pc:docMkLst>
        <pc:docMk/>
      </pc:docMkLst>
      <pc:sldChg chg="modSp">
        <pc:chgData name="Butler, Paul D" userId="S::pbutler@utk.edu::ce57ee94-a6cd-40c3-832c-9d4d835e91ec" providerId="AD" clId="Web-{3E6D8249-A83A-5584-675D-881DDB10BA0F}" dt="2019-05-08T13:15:20.914" v="33" actId="20577"/>
        <pc:sldMkLst>
          <pc:docMk/>
          <pc:sldMk cId="0" sldId="280"/>
        </pc:sldMkLst>
        <pc:spChg chg="mod">
          <ac:chgData name="Butler, Paul D" userId="S::pbutler@utk.edu::ce57ee94-a6cd-40c3-832c-9d4d835e91ec" providerId="AD" clId="Web-{3E6D8249-A83A-5584-675D-881DDB10BA0F}" dt="2019-05-08T13:15:20.914" v="33" actId="20577"/>
          <ac:spMkLst>
            <pc:docMk/>
            <pc:sldMk cId="0" sldId="280"/>
            <ac:spMk id="423" creationId="{00000000-0000-0000-0000-000000000000}"/>
          </ac:spMkLst>
        </pc:spChg>
      </pc:sldChg>
      <pc:sldChg chg="modSp">
        <pc:chgData name="Butler, Paul D" userId="S::pbutler@utk.edu::ce57ee94-a6cd-40c3-832c-9d4d835e91ec" providerId="AD" clId="Web-{3E6D8249-A83A-5584-675D-881DDB10BA0F}" dt="2019-05-08T13:14:41.898" v="32" actId="20577"/>
        <pc:sldMkLst>
          <pc:docMk/>
          <pc:sldMk cId="0" sldId="283"/>
        </pc:sldMkLst>
        <pc:spChg chg="mod">
          <ac:chgData name="Butler, Paul D" userId="S::pbutler@utk.edu::ce57ee94-a6cd-40c3-832c-9d4d835e91ec" providerId="AD" clId="Web-{3E6D8249-A83A-5584-675D-881DDB10BA0F}" dt="2019-05-08T13:14:41.898" v="32" actId="20577"/>
          <ac:spMkLst>
            <pc:docMk/>
            <pc:sldMk cId="0" sldId="283"/>
            <ac:spMk id="449" creationId="{00000000-0000-0000-0000-000000000000}"/>
          </ac:spMkLst>
        </pc:spChg>
      </pc:sldChg>
      <pc:sldChg chg="modSp">
        <pc:chgData name="Butler, Paul D" userId="S::pbutler@utk.edu::ce57ee94-a6cd-40c3-832c-9d4d835e91ec" providerId="AD" clId="Web-{3E6D8249-A83A-5584-675D-881DDB10BA0F}" dt="2019-05-08T13:14:26.867" v="31" actId="20577"/>
        <pc:sldMkLst>
          <pc:docMk/>
          <pc:sldMk cId="0" sldId="284"/>
        </pc:sldMkLst>
        <pc:spChg chg="mod">
          <ac:chgData name="Butler, Paul D" userId="S::pbutler@utk.edu::ce57ee94-a6cd-40c3-832c-9d4d835e91ec" providerId="AD" clId="Web-{3E6D8249-A83A-5584-675D-881DDB10BA0F}" dt="2019-05-08T13:14:26.867" v="31" actId="20577"/>
          <ac:spMkLst>
            <pc:docMk/>
            <pc:sldMk cId="0" sldId="284"/>
            <ac:spMk id="458" creationId="{00000000-0000-0000-0000-000000000000}"/>
          </ac:spMkLst>
        </pc:spChg>
      </pc:sldChg>
    </pc:docChg>
  </pc:docChgLst>
  <pc:docChgLst>
    <pc:chgData name="Butler, Paul D" userId="S::pbutler@utk.edu::ce57ee94-a6cd-40c3-832c-9d4d835e91ec" providerId="AD" clId="Web-{1665EAF3-D54C-4EBA-93A7-F17CBAC3D0D1}"/>
    <pc:docChg chg="addSld delSld modSld sldOrd">
      <pc:chgData name="Butler, Paul D" userId="S::pbutler@utk.edu::ce57ee94-a6cd-40c3-832c-9d4d835e91ec" providerId="AD" clId="Web-{1665EAF3-D54C-4EBA-93A7-F17CBAC3D0D1}" dt="2019-05-08T13:13:19.577" v="203" actId="20577"/>
      <pc:docMkLst>
        <pc:docMk/>
      </pc:docMkLst>
      <pc:sldChg chg="modSp">
        <pc:chgData name="Butler, Paul D" userId="S::pbutler@utk.edu::ce57ee94-a6cd-40c3-832c-9d4d835e91ec" providerId="AD" clId="Web-{1665EAF3-D54C-4EBA-93A7-F17CBAC3D0D1}" dt="2019-05-08T13:11:46.717" v="182" actId="20577"/>
        <pc:sldMkLst>
          <pc:docMk/>
          <pc:sldMk cId="0" sldId="280"/>
        </pc:sldMkLst>
        <pc:spChg chg="mod">
          <ac:chgData name="Butler, Paul D" userId="S::pbutler@utk.edu::ce57ee94-a6cd-40c3-832c-9d4d835e91ec" providerId="AD" clId="Web-{1665EAF3-D54C-4EBA-93A7-F17CBAC3D0D1}" dt="2019-05-08T13:11:46.717" v="182" actId="20577"/>
          <ac:spMkLst>
            <pc:docMk/>
            <pc:sldMk cId="0" sldId="280"/>
            <ac:spMk id="423" creationId="{00000000-0000-0000-0000-000000000000}"/>
          </ac:spMkLst>
        </pc:spChg>
      </pc:sldChg>
      <pc:sldChg chg="modSp">
        <pc:chgData name="Butler, Paul D" userId="S::pbutler@utk.edu::ce57ee94-a6cd-40c3-832c-9d4d835e91ec" providerId="AD" clId="Web-{1665EAF3-D54C-4EBA-93A7-F17CBAC3D0D1}" dt="2019-05-08T13:12:07.889" v="186" actId="20577"/>
        <pc:sldMkLst>
          <pc:docMk/>
          <pc:sldMk cId="0" sldId="281"/>
        </pc:sldMkLst>
        <pc:spChg chg="mod">
          <ac:chgData name="Butler, Paul D" userId="S::pbutler@utk.edu::ce57ee94-a6cd-40c3-832c-9d4d835e91ec" providerId="AD" clId="Web-{1665EAF3-D54C-4EBA-93A7-F17CBAC3D0D1}" dt="2019-05-08T13:12:07.889" v="186" actId="20577"/>
          <ac:spMkLst>
            <pc:docMk/>
            <pc:sldMk cId="0" sldId="281"/>
            <ac:spMk id="431" creationId="{00000000-0000-0000-0000-000000000000}"/>
          </ac:spMkLst>
        </pc:spChg>
      </pc:sldChg>
      <pc:sldChg chg="modSp">
        <pc:chgData name="Butler, Paul D" userId="S::pbutler@utk.edu::ce57ee94-a6cd-40c3-832c-9d4d835e91ec" providerId="AD" clId="Web-{1665EAF3-D54C-4EBA-93A7-F17CBAC3D0D1}" dt="2019-05-08T13:12:16.983" v="190" actId="20577"/>
        <pc:sldMkLst>
          <pc:docMk/>
          <pc:sldMk cId="0" sldId="282"/>
        </pc:sldMkLst>
        <pc:spChg chg="mod">
          <ac:chgData name="Butler, Paul D" userId="S::pbutler@utk.edu::ce57ee94-a6cd-40c3-832c-9d4d835e91ec" providerId="AD" clId="Web-{1665EAF3-D54C-4EBA-93A7-F17CBAC3D0D1}" dt="2019-05-08T13:12:16.983" v="190" actId="20577"/>
          <ac:spMkLst>
            <pc:docMk/>
            <pc:sldMk cId="0" sldId="282"/>
            <ac:spMk id="440" creationId="{00000000-0000-0000-0000-000000000000}"/>
          </ac:spMkLst>
        </pc:spChg>
      </pc:sldChg>
      <pc:sldChg chg="modSp">
        <pc:chgData name="Butler, Paul D" userId="S::pbutler@utk.edu::ce57ee94-a6cd-40c3-832c-9d4d835e91ec" providerId="AD" clId="Web-{1665EAF3-D54C-4EBA-93A7-F17CBAC3D0D1}" dt="2019-05-08T13:12:25.905" v="195" actId="14100"/>
        <pc:sldMkLst>
          <pc:docMk/>
          <pc:sldMk cId="0" sldId="283"/>
        </pc:sldMkLst>
        <pc:spChg chg="mod">
          <ac:chgData name="Butler, Paul D" userId="S::pbutler@utk.edu::ce57ee94-a6cd-40c3-832c-9d4d835e91ec" providerId="AD" clId="Web-{1665EAF3-D54C-4EBA-93A7-F17CBAC3D0D1}" dt="2019-05-08T13:12:25.905" v="195" actId="14100"/>
          <ac:spMkLst>
            <pc:docMk/>
            <pc:sldMk cId="0" sldId="283"/>
            <ac:spMk id="449" creationId="{00000000-0000-0000-0000-000000000000}"/>
          </ac:spMkLst>
        </pc:spChg>
        <pc:picChg chg="mod">
          <ac:chgData name="Butler, Paul D" userId="S::pbutler@utk.edu::ce57ee94-a6cd-40c3-832c-9d4d835e91ec" providerId="AD" clId="Web-{1665EAF3-D54C-4EBA-93A7-F17CBAC3D0D1}" dt="2019-05-08T13:09:51.779" v="149" actId="1076"/>
          <ac:picMkLst>
            <pc:docMk/>
            <pc:sldMk cId="0" sldId="283"/>
            <ac:picMk id="450" creationId="{00000000-0000-0000-0000-000000000000}"/>
          </ac:picMkLst>
        </pc:picChg>
      </pc:sldChg>
      <pc:sldChg chg="modSp">
        <pc:chgData name="Butler, Paul D" userId="S::pbutler@utk.edu::ce57ee94-a6cd-40c3-832c-9d4d835e91ec" providerId="AD" clId="Web-{1665EAF3-D54C-4EBA-93A7-F17CBAC3D0D1}" dt="2019-05-08T13:13:19.577" v="203" actId="20577"/>
        <pc:sldMkLst>
          <pc:docMk/>
          <pc:sldMk cId="0" sldId="284"/>
        </pc:sldMkLst>
        <pc:spChg chg="mod">
          <ac:chgData name="Butler, Paul D" userId="S::pbutler@utk.edu::ce57ee94-a6cd-40c3-832c-9d4d835e91ec" providerId="AD" clId="Web-{1665EAF3-D54C-4EBA-93A7-F17CBAC3D0D1}" dt="2019-05-08T13:13:19.577" v="203" actId="20577"/>
          <ac:spMkLst>
            <pc:docMk/>
            <pc:sldMk cId="0" sldId="284"/>
            <ac:spMk id="458" creationId="{00000000-0000-0000-0000-000000000000}"/>
          </ac:spMkLst>
        </pc:spChg>
      </pc:sldChg>
      <pc:sldChg chg="ord addAnim modAnim">
        <pc:chgData name="Butler, Paul D" userId="S::pbutler@utk.edu::ce57ee94-a6cd-40c3-832c-9d4d835e91ec" providerId="AD" clId="Web-{1665EAF3-D54C-4EBA-93A7-F17CBAC3D0D1}" dt="2019-05-08T12:24:24.793" v="54"/>
        <pc:sldMkLst>
          <pc:docMk/>
          <pc:sldMk cId="0" sldId="286"/>
        </pc:sldMkLst>
      </pc:sldChg>
      <pc:sldChg chg="modSp">
        <pc:chgData name="Butler, Paul D" userId="S::pbutler@utk.edu::ce57ee94-a6cd-40c3-832c-9d4d835e91ec" providerId="AD" clId="Web-{1665EAF3-D54C-4EBA-93A7-F17CBAC3D0D1}" dt="2019-05-08T12:37:26.361" v="107" actId="20577"/>
        <pc:sldMkLst>
          <pc:docMk/>
          <pc:sldMk cId="0" sldId="300"/>
        </pc:sldMkLst>
        <pc:spChg chg="mod">
          <ac:chgData name="Butler, Paul D" userId="S::pbutler@utk.edu::ce57ee94-a6cd-40c3-832c-9d4d835e91ec" providerId="AD" clId="Web-{1665EAF3-D54C-4EBA-93A7-F17CBAC3D0D1}" dt="2019-05-08T12:37:26.361" v="107" actId="20577"/>
          <ac:spMkLst>
            <pc:docMk/>
            <pc:sldMk cId="0" sldId="300"/>
            <ac:spMk id="401" creationId="{00000000-0000-0000-0000-000000000000}"/>
          </ac:spMkLst>
        </pc:spChg>
      </pc:sldChg>
      <pc:sldChg chg="mod modClrScheme chgLayout">
        <pc:chgData name="Butler, Paul D" userId="S::pbutler@utk.edu::ce57ee94-a6cd-40c3-832c-9d4d835e91ec" providerId="AD" clId="Web-{1665EAF3-D54C-4EBA-93A7-F17CBAC3D0D1}" dt="2019-05-08T12:09:36.757" v="1"/>
        <pc:sldMkLst>
          <pc:docMk/>
          <pc:sldMk cId="3137343630" sldId="310"/>
        </pc:sldMkLst>
      </pc:sldChg>
      <pc:sldChg chg="modSp del ord">
        <pc:chgData name="Butler, Paul D" userId="S::pbutler@utk.edu::ce57ee94-a6cd-40c3-832c-9d4d835e91ec" providerId="AD" clId="Web-{1665EAF3-D54C-4EBA-93A7-F17CBAC3D0D1}" dt="2019-05-08T12:18:37.369" v="25"/>
        <pc:sldMkLst>
          <pc:docMk/>
          <pc:sldMk cId="0" sldId="311"/>
        </pc:sldMkLst>
        <pc:spChg chg="mod">
          <ac:chgData name="Butler, Paul D" userId="S::pbutler@utk.edu::ce57ee94-a6cd-40c3-832c-9d4d835e91ec" providerId="AD" clId="Web-{1665EAF3-D54C-4EBA-93A7-F17CBAC3D0D1}" dt="2019-05-08T12:12:34.680" v="22" actId="1076"/>
          <ac:spMkLst>
            <pc:docMk/>
            <pc:sldMk cId="0" sldId="311"/>
            <ac:spMk id="157" creationId="{00000000-0000-0000-0000-000000000000}"/>
          </ac:spMkLst>
        </pc:spChg>
        <pc:spChg chg="mod">
          <ac:chgData name="Butler, Paul D" userId="S::pbutler@utk.edu::ce57ee94-a6cd-40c3-832c-9d4d835e91ec" providerId="AD" clId="Web-{1665EAF3-D54C-4EBA-93A7-F17CBAC3D0D1}" dt="2019-05-08T12:12:32.023" v="21" actId="1076"/>
          <ac:spMkLst>
            <pc:docMk/>
            <pc:sldMk cId="0" sldId="311"/>
            <ac:spMk id="158" creationId="{00000000-0000-0000-0000-000000000000}"/>
          </ac:spMkLst>
        </pc:spChg>
        <pc:spChg chg="mod">
          <ac:chgData name="Butler, Paul D" userId="S::pbutler@utk.edu::ce57ee94-a6cd-40c3-832c-9d4d835e91ec" providerId="AD" clId="Web-{1665EAF3-D54C-4EBA-93A7-F17CBAC3D0D1}" dt="2019-05-08T12:12:29.695" v="20" actId="1076"/>
          <ac:spMkLst>
            <pc:docMk/>
            <pc:sldMk cId="0" sldId="311"/>
            <ac:spMk id="159" creationId="{00000000-0000-0000-0000-000000000000}"/>
          </ac:spMkLst>
        </pc:spChg>
        <pc:spChg chg="mod">
          <ac:chgData name="Butler, Paul D" userId="S::pbutler@utk.edu::ce57ee94-a6cd-40c3-832c-9d4d835e91ec" providerId="AD" clId="Web-{1665EAF3-D54C-4EBA-93A7-F17CBAC3D0D1}" dt="2019-05-08T12:12:15.148" v="16" actId="1076"/>
          <ac:spMkLst>
            <pc:docMk/>
            <pc:sldMk cId="0" sldId="311"/>
            <ac:spMk id="160" creationId="{00000000-0000-0000-0000-000000000000}"/>
          </ac:spMkLst>
        </pc:spChg>
      </pc:sldChg>
      <pc:sldChg chg="modSp add mod ord replId modClrScheme chgLayout">
        <pc:chgData name="Butler, Paul D" userId="S::pbutler@utk.edu::ce57ee94-a6cd-40c3-832c-9d4d835e91ec" providerId="AD" clId="Web-{1665EAF3-D54C-4EBA-93A7-F17CBAC3D0D1}" dt="2019-05-08T12:26:30.872" v="106" actId="1076"/>
        <pc:sldMkLst>
          <pc:docMk/>
          <pc:sldMk cId="3389769631" sldId="313"/>
        </pc:sldMkLst>
        <pc:spChg chg="mod">
          <ac:chgData name="Butler, Paul D" userId="S::pbutler@utk.edu::ce57ee94-a6cd-40c3-832c-9d4d835e91ec" providerId="AD" clId="Web-{1665EAF3-D54C-4EBA-93A7-F17CBAC3D0D1}" dt="2019-05-08T12:26:30.872" v="106" actId="1076"/>
          <ac:spMkLst>
            <pc:docMk/>
            <pc:sldMk cId="3389769631" sldId="313"/>
            <ac:spMk id="3" creationId="{00000000-0000-0000-0000-000000000000}"/>
          </ac:spMkLst>
        </pc:spChg>
        <pc:spChg chg="mod">
          <ac:chgData name="Butler, Paul D" userId="S::pbutler@utk.edu::ce57ee94-a6cd-40c3-832c-9d4d835e91ec" providerId="AD" clId="Web-{1665EAF3-D54C-4EBA-93A7-F17CBAC3D0D1}" dt="2019-05-08T12:26:08.638" v="58" actId="1076"/>
          <ac:spMkLst>
            <pc:docMk/>
            <pc:sldMk cId="3389769631" sldId="313"/>
            <ac:spMk id="11" creationId="{00000000-0000-0000-0000-000000000000}"/>
          </ac:spMkLst>
        </pc:spChg>
        <pc:spChg chg="mod">
          <ac:chgData name="Butler, Paul D" userId="S::pbutler@utk.edu::ce57ee94-a6cd-40c3-832c-9d4d835e91ec" providerId="AD" clId="Web-{1665EAF3-D54C-4EBA-93A7-F17CBAC3D0D1}" dt="2019-05-08T12:25:53.200" v="55" actId="1076"/>
          <ac:spMkLst>
            <pc:docMk/>
            <pc:sldMk cId="3389769631" sldId="313"/>
            <ac:spMk id="13" creationId="{00000000-0000-0000-0000-000000000000}"/>
          </ac:spMkLst>
        </pc:spChg>
        <pc:spChg chg="mod">
          <ac:chgData name="Butler, Paul D" userId="S::pbutler@utk.edu::ce57ee94-a6cd-40c3-832c-9d4d835e91ec" providerId="AD" clId="Web-{1665EAF3-D54C-4EBA-93A7-F17CBAC3D0D1}" dt="2019-05-08T12:25:56.731" v="56" actId="1076"/>
          <ac:spMkLst>
            <pc:docMk/>
            <pc:sldMk cId="3389769631" sldId="313"/>
            <ac:spMk id="14" creationId="{00000000-0000-0000-0000-000000000000}"/>
          </ac:spMkLst>
        </pc:spChg>
        <pc:spChg chg="mod">
          <ac:chgData name="Butler, Paul D" userId="S::pbutler@utk.edu::ce57ee94-a6cd-40c3-832c-9d4d835e91ec" providerId="AD" clId="Web-{1665EAF3-D54C-4EBA-93A7-F17CBAC3D0D1}" dt="2019-05-08T12:26:08.622" v="57" actId="1076"/>
          <ac:spMkLst>
            <pc:docMk/>
            <pc:sldMk cId="3389769631" sldId="313"/>
            <ac:spMk id="17" creationId="{00000000-0000-0000-0000-000000000000}"/>
          </ac:spMkLst>
        </pc:spChg>
      </pc:sldChg>
      <pc:sldChg chg="add ord replId">
        <pc:chgData name="Butler, Paul D" userId="S::pbutler@utk.edu::ce57ee94-a6cd-40c3-832c-9d4d835e91ec" providerId="AD" clId="Web-{1665EAF3-D54C-4EBA-93A7-F17CBAC3D0D1}" dt="2019-05-08T12:17:07.134" v="24"/>
        <pc:sldMkLst>
          <pc:docMk/>
          <pc:sldMk cId="353690215" sldId="314"/>
        </pc:sldMkLst>
      </pc:sldChg>
    </pc:docChg>
  </pc:docChgLst>
  <pc:docChgLst>
    <pc:chgData name="Butler, Paul D" userId="S::pbutler@utk.edu::ce57ee94-a6cd-40c3-832c-9d4d835e91ec" providerId="AD" clId="Web-{9C58CE47-7FBB-4209-9AA0-162443EED594}"/>
    <pc:docChg chg="modSld sldOrd">
      <pc:chgData name="Butler, Paul D" userId="S::pbutler@utk.edu::ce57ee94-a6cd-40c3-832c-9d4d835e91ec" providerId="AD" clId="Web-{9C58CE47-7FBB-4209-9AA0-162443EED594}" dt="2019-05-08T16:27:56.299" v="30" actId="20577"/>
      <pc:docMkLst>
        <pc:docMk/>
      </pc:docMkLst>
      <pc:sldChg chg="ord">
        <pc:chgData name="Butler, Paul D" userId="S::pbutler@utk.edu::ce57ee94-a6cd-40c3-832c-9d4d835e91ec" providerId="AD" clId="Web-{9C58CE47-7FBB-4209-9AA0-162443EED594}" dt="2019-05-08T16:27:26.876" v="0"/>
        <pc:sldMkLst>
          <pc:docMk/>
          <pc:sldMk cId="0" sldId="285"/>
        </pc:sldMkLst>
      </pc:sldChg>
      <pc:sldChg chg="modSp">
        <pc:chgData name="Butler, Paul D" userId="S::pbutler@utk.edu::ce57ee94-a6cd-40c3-832c-9d4d835e91ec" providerId="AD" clId="Web-{9C58CE47-7FBB-4209-9AA0-162443EED594}" dt="2019-05-08T16:27:56.299" v="30" actId="20577"/>
        <pc:sldMkLst>
          <pc:docMk/>
          <pc:sldMk cId="1900501263" sldId="306"/>
        </pc:sldMkLst>
        <pc:spChg chg="mod">
          <ac:chgData name="Butler, Paul D" userId="S::pbutler@utk.edu::ce57ee94-a6cd-40c3-832c-9d4d835e91ec" providerId="AD" clId="Web-{9C58CE47-7FBB-4209-9AA0-162443EED594}" dt="2019-05-08T16:27:56.299" v="30" actId="20577"/>
          <ac:spMkLst>
            <pc:docMk/>
            <pc:sldMk cId="1900501263" sldId="306"/>
            <ac:spMk id="14" creationId="{A6B14D85-E9E5-4ED8-84C6-03EA0984DB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5ed9889a8_0_2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55ed9889a8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5ed9889a8_0_2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55ed9889a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ed9889a8_0_2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55ed9889a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5ed9889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5ed9889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5ed9889a8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5ed9889a8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571da7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571da7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83d28c8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83d28c8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71da733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71da733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 answer this question we first need to understand a bit about how </a:t>
            </a:r>
            <a:r>
              <a:rPr lang="en-US" dirty="0" err="1"/>
              <a:t>SasView</a:t>
            </a:r>
            <a:r>
              <a:rPr lang="en-US" dirty="0"/>
              <a:t> is developed.</a:t>
            </a:r>
          </a:p>
        </p:txBody>
      </p:sp>
    </p:spTree>
    <p:extLst>
      <p:ext uri="{BB962C8B-B14F-4D97-AF65-F5344CB8AC3E}">
        <p14:creationId xmlns:p14="http://schemas.microsoft.com/office/powerpoint/2010/main" val="3159616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4ca4c097_0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554ca4c09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629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5ed9889a8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55ed9889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54ca4c097_1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554ca4c09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5ed9889a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55ed9889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54ca4c0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54ca4c09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5ed9889a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5ed9889a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5ed9889a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5ed9889a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5ed9889a8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5ed9889a8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4ca4c097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554ca4c097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54ca4c097_0_2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554ca4c09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5ed9889a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55ed9889a8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key points:</a:t>
            </a:r>
            <a:endParaRPr/>
          </a:p>
          <a:p>
            <a:pPr marL="342900" lvl="0" indent="-3429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"/>
              <a:t>Orientation distributions</a:t>
            </a:r>
            <a:endParaRPr/>
          </a:p>
          <a:p>
            <a:pPr marL="342900" lvl="0" indent="-3429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"/>
              <a:t>Bug fixes for plugin models</a:t>
            </a:r>
            <a:endParaRPr/>
          </a:p>
          <a:p>
            <a:pPr marL="342900" lvl="0" indent="-3429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"/>
              <a:t>Many other bug fixes – see release notes!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54ca4c097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554ca4c09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82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 answer this question we first need to understand a bit about how </a:t>
            </a:r>
            <a:r>
              <a:rPr lang="en-US" dirty="0" err="1"/>
              <a:t>SasView</a:t>
            </a:r>
            <a:r>
              <a:rPr lang="en-US" dirty="0"/>
              <a:t> is developed.</a:t>
            </a:r>
          </a:p>
        </p:txBody>
      </p:sp>
    </p:spTree>
    <p:extLst>
      <p:ext uri="{BB962C8B-B14F-4D97-AF65-F5344CB8AC3E}">
        <p14:creationId xmlns:p14="http://schemas.microsoft.com/office/powerpoint/2010/main" val="1649566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5ed9889a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55ed9889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715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5ed9889a8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5ed9889a8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54ca4c097_0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554ca4c09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54ca4c097_1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554ca4c09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ed9889a8_0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55ed9889a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5ed9889a8_0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55ed9889a8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5ed9889a8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5ed9889a8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5ed9889a8_0_2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55ed9889a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5ed9889a8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5ed9889a8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ed9889a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5ed9889a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5ed9889a8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55ed9889a8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847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/>
          <a:lstStyle>
            <a:lvl1pPr marR="0" lvl="0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69727" y="3542854"/>
            <a:ext cx="5518575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69727" y="4319736"/>
            <a:ext cx="5518575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/>
          <a:lstStyle>
            <a:lvl1pPr marL="34290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1pPr>
            <a:lvl2pPr marL="685800" lvl="1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2pPr>
            <a:lvl3pPr marL="1028700" lvl="2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3pPr>
            <a:lvl4pPr marL="1371600" lvl="3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4pPr>
            <a:lvl5pPr marL="1714500" lvl="4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5pPr>
            <a:lvl6pPr marL="2057400" lvl="5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2400300" lvl="6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2743200" lvl="7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3086100" lvl="8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3328487" y="4875609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69727" y="863947"/>
            <a:ext cx="5518575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69727" y="2652117"/>
            <a:ext cx="5518575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/>
          <a:lstStyle>
            <a:lvl1pPr marL="34290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1pPr>
            <a:lvl2pPr marL="685800" lvl="1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2pPr>
            <a:lvl3pPr marL="1028700" lvl="2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3pPr>
            <a:lvl4pPr marL="1371600" lvl="3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4pPr>
            <a:lvl5pPr marL="1714500" lvl="4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5pPr>
            <a:lvl6pPr marL="2057400" lvl="5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2400300" lvl="6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2743200" lvl="7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3086100" lvl="8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rder">
  <p:cSld name="Title and Bor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964406" y="314771"/>
            <a:ext cx="4929075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1725">
                <a:solidFill>
                  <a:srgbClr val="2452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139404" y="5304234"/>
            <a:ext cx="367425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3314700" y="4097030"/>
            <a:ext cx="1600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669727" y="1701105"/>
            <a:ext cx="5518575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>
            <a:spLocks noGrp="1"/>
          </p:cNvSpPr>
          <p:nvPr>
            <p:ph type="pic" idx="2"/>
          </p:nvPr>
        </p:nvSpPr>
        <p:spPr>
          <a:xfrm>
            <a:off x="3542854" y="334863"/>
            <a:ext cx="281295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/>
          <a:lstStyle>
            <a:lvl1pPr marR="0" lvl="0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502295" y="334863"/>
            <a:ext cx="281295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29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502295" y="2511475"/>
            <a:ext cx="281295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/>
          <a:lstStyle>
            <a:lvl1pPr marL="34290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1pPr>
            <a:lvl2pPr marL="685800" lvl="1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2pPr>
            <a:lvl3pPr marL="1028700" lvl="2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3pPr>
            <a:lvl4pPr marL="1371600" lvl="3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4pPr>
            <a:lvl5pPr marL="1714500" lvl="4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 sz="1350"/>
            </a:lvl5pPr>
            <a:lvl6pPr marL="2057400" lvl="5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2400300" lvl="6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2743200" lvl="7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3086100" lvl="8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502295" y="234404"/>
            <a:ext cx="5853375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502295" y="234404"/>
            <a:ext cx="5853375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1"/>
          </p:nvPr>
        </p:nvSpPr>
        <p:spPr>
          <a:xfrm>
            <a:off x="502295" y="1372939"/>
            <a:ext cx="5853375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marL="342900" lvl="0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685800" lvl="1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028700" lvl="2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371600" lvl="3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1714500" lvl="4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057400" lvl="5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2400300" lvl="6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2743200" lvl="7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3086100" lvl="8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>
            <a:spLocks noGrp="1"/>
          </p:cNvSpPr>
          <p:nvPr>
            <p:ph type="pic" idx="2"/>
          </p:nvPr>
        </p:nvSpPr>
        <p:spPr>
          <a:xfrm>
            <a:off x="3542854" y="1372939"/>
            <a:ext cx="281295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/>
          <a:lstStyle>
            <a:lvl1pPr marR="0" lvl="0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502295" y="234404"/>
            <a:ext cx="5853375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502295" y="1372939"/>
            <a:ext cx="281295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marL="342900" lvl="0" indent="-238125" algn="l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35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685800" lvl="1" indent="-238125" algn="l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35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028700" lvl="2" indent="-238125" algn="l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35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371600" lvl="3" indent="-238125" algn="l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35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714500" lvl="4" indent="-238125" algn="l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35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057400" lvl="5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2400300" lvl="6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2743200" lvl="7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3086100" lvl="8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502295" y="669727"/>
            <a:ext cx="5853375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marL="342900" lvl="0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685800" lvl="1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028700" lvl="2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371600" lvl="3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1714500" lvl="4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057400" lvl="5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2400300" lvl="6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2743200" lvl="7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3086100" lvl="8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>
            <a:spLocks noGrp="1"/>
          </p:cNvSpPr>
          <p:nvPr>
            <p:ph type="pic" idx="2"/>
          </p:nvPr>
        </p:nvSpPr>
        <p:spPr>
          <a:xfrm>
            <a:off x="3542854" y="2685604"/>
            <a:ext cx="281295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/>
          <a:lstStyle>
            <a:lvl1pPr marR="0" lvl="0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>
            <a:spLocks noGrp="1"/>
          </p:cNvSpPr>
          <p:nvPr>
            <p:ph type="pic" idx="3"/>
          </p:nvPr>
        </p:nvSpPr>
        <p:spPr>
          <a:xfrm>
            <a:off x="3546133" y="468809"/>
            <a:ext cx="281295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/>
          <a:lstStyle>
            <a:lvl1pPr marR="0" lvl="0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>
            <a:spLocks noGrp="1"/>
          </p:cNvSpPr>
          <p:nvPr>
            <p:ph type="pic" idx="4"/>
          </p:nvPr>
        </p:nvSpPr>
        <p:spPr>
          <a:xfrm>
            <a:off x="502295" y="468809"/>
            <a:ext cx="2812950" cy="4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/>
          <a:lstStyle>
            <a:lvl1pPr marR="0" lvl="0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body" idx="1"/>
          </p:nvPr>
        </p:nvSpPr>
        <p:spPr>
          <a:xfrm>
            <a:off x="669727" y="3355330"/>
            <a:ext cx="5518575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/>
          <a:lstStyle>
            <a:lvl1pPr marL="34290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  <a:defRPr sz="11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685800" lvl="1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028700" lvl="2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371600" lvl="3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1714500" lvl="4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057400" lvl="5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2400300" lvl="6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2743200" lvl="7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3086100" lvl="8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2"/>
          </p:nvPr>
        </p:nvSpPr>
        <p:spPr>
          <a:xfrm>
            <a:off x="669727" y="2250281"/>
            <a:ext cx="5518575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marL="34290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685800" lvl="1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028700" lvl="2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371600" lvl="3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1714500" lvl="4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057400" lvl="5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2400300" lvl="6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2743200" lvl="7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3086100" lvl="8" indent="-21431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>
            <a:spLocks noGrp="1"/>
          </p:cNvSpPr>
          <p:nvPr>
            <p:ph type="pic" idx="2"/>
          </p:nvPr>
        </p:nvSpPr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/>
          <a:lstStyle>
            <a:lvl1pPr marR="0" lvl="0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1725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8"/>
          <p:cNvGrpSpPr/>
          <p:nvPr/>
        </p:nvGrpSpPr>
        <p:grpSpPr>
          <a:xfrm>
            <a:off x="5143501" y="4157662"/>
            <a:ext cx="1647785" cy="296448"/>
            <a:chOff x="0" y="0"/>
            <a:chExt cx="3124800" cy="562200"/>
          </a:xfrm>
        </p:grpSpPr>
        <p:sp>
          <p:nvSpPr>
            <p:cNvPr id="107" name="Google Shape;107;p28"/>
            <p:cNvSpPr/>
            <p:nvPr/>
          </p:nvSpPr>
          <p:spPr>
            <a:xfrm>
              <a:off x="229903" y="165959"/>
              <a:ext cx="321900" cy="232200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CCEC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ECFF"/>
                </a:buClr>
                <a:buSzPts val="2300"/>
                <a:buFont typeface="Arial"/>
                <a:buNone/>
              </a:pPr>
              <a:endParaRPr sz="17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108" name="Google Shape;108;p28"/>
            <p:cNvGrpSpPr/>
            <p:nvPr/>
          </p:nvGrpSpPr>
          <p:grpSpPr>
            <a:xfrm>
              <a:off x="0" y="0"/>
              <a:ext cx="3124800" cy="562200"/>
              <a:chOff x="0" y="0"/>
              <a:chExt cx="3124800" cy="562200"/>
            </a:xfrm>
          </p:grpSpPr>
          <p:sp>
            <p:nvSpPr>
              <p:cNvPr id="109" name="Google Shape;109;p28"/>
              <p:cNvSpPr/>
              <p:nvPr/>
            </p:nvSpPr>
            <p:spPr>
              <a:xfrm>
                <a:off x="0" y="0"/>
                <a:ext cx="3124800" cy="5622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1900" tIns="41900" rIns="41900" bIns="4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Calibri"/>
                  <a:buNone/>
                </a:pPr>
                <a:endParaRPr sz="1725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110" name="Google Shape;110;p2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3124765" cy="562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1" name="Google Shape;111;p28"/>
          <p:cNvSpPr txBox="1">
            <a:spLocks noGrp="1"/>
          </p:cNvSpPr>
          <p:nvPr>
            <p:ph type="sldNum" idx="12"/>
          </p:nvPr>
        </p:nvSpPr>
        <p:spPr>
          <a:xfrm>
            <a:off x="3314700" y="4097030"/>
            <a:ext cx="1600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95161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964406" y="314772"/>
            <a:ext cx="4929188" cy="28798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482163">
              <a:defRPr sz="1898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6139404" y="5304234"/>
            <a:ext cx="509755" cy="394660"/>
          </a:xfrm>
          <a:prstGeom prst="rect">
            <a:avLst/>
          </a:prstGeom>
        </p:spPr>
        <p:txBody>
          <a:bodyPr/>
          <a:lstStyle>
            <a:lvl1pPr>
              <a:defRPr sz="1898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00238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69727" y="863947"/>
            <a:ext cx="5518547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69727" y="2652117"/>
            <a:ext cx="5518547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476"/>
            </a:lvl1pPr>
            <a:lvl2pPr marL="0" indent="120541" algn="ctr">
              <a:spcBef>
                <a:spcPts val="0"/>
              </a:spcBef>
              <a:buSzTx/>
              <a:buNone/>
              <a:defRPr sz="1476"/>
            </a:lvl2pPr>
            <a:lvl3pPr marL="0" indent="241082" algn="ctr">
              <a:spcBef>
                <a:spcPts val="0"/>
              </a:spcBef>
              <a:buSzTx/>
              <a:buNone/>
              <a:defRPr sz="1476"/>
            </a:lvl3pPr>
            <a:lvl4pPr marL="0" indent="361622" algn="ctr">
              <a:spcBef>
                <a:spcPts val="0"/>
              </a:spcBef>
              <a:buSzTx/>
              <a:buNone/>
              <a:defRPr sz="1476"/>
            </a:lvl4pPr>
            <a:lvl5pPr marL="0" indent="482163" algn="ctr">
              <a:spcBef>
                <a:spcPts val="0"/>
              </a:spcBef>
              <a:buSzTx/>
              <a:buNone/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63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847204" y="334863"/>
            <a:ext cx="5156895" cy="31209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69727" y="3542853"/>
            <a:ext cx="5518547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69727" y="4319736"/>
            <a:ext cx="5518547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476"/>
            </a:lvl1pPr>
            <a:lvl2pPr marL="0" indent="120541" algn="ctr">
              <a:spcBef>
                <a:spcPts val="0"/>
              </a:spcBef>
              <a:buSzTx/>
              <a:buNone/>
              <a:defRPr sz="1476"/>
            </a:lvl2pPr>
            <a:lvl3pPr marL="0" indent="241082" algn="ctr">
              <a:spcBef>
                <a:spcPts val="0"/>
              </a:spcBef>
              <a:buSzTx/>
              <a:buNone/>
              <a:defRPr sz="1476"/>
            </a:lvl3pPr>
            <a:lvl4pPr marL="0" indent="361622" algn="ctr">
              <a:spcBef>
                <a:spcPts val="0"/>
              </a:spcBef>
              <a:buSzTx/>
              <a:buNone/>
              <a:defRPr sz="1476"/>
            </a:lvl4pPr>
            <a:lvl5pPr marL="0" indent="482163" algn="ctr">
              <a:spcBef>
                <a:spcPts val="0"/>
              </a:spcBef>
              <a:buSzTx/>
              <a:buNone/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3328487" y="4875609"/>
            <a:ext cx="25006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40827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669727" y="1701106"/>
            <a:ext cx="5518547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36234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3542853" y="334863"/>
            <a:ext cx="2812852" cy="43398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502295" y="334863"/>
            <a:ext cx="2812852" cy="2102941"/>
          </a:xfrm>
          <a:prstGeom prst="rect">
            <a:avLst/>
          </a:prstGeom>
        </p:spPr>
        <p:txBody>
          <a:bodyPr anchor="b"/>
          <a:lstStyle>
            <a:lvl1pPr>
              <a:defRPr sz="316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502295" y="2511475"/>
            <a:ext cx="2812852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476"/>
            </a:lvl1pPr>
            <a:lvl2pPr marL="0" indent="120541" algn="ctr">
              <a:spcBef>
                <a:spcPts val="0"/>
              </a:spcBef>
              <a:buSzTx/>
              <a:buNone/>
              <a:defRPr sz="1476"/>
            </a:lvl2pPr>
            <a:lvl3pPr marL="0" indent="241082" algn="ctr">
              <a:spcBef>
                <a:spcPts val="0"/>
              </a:spcBef>
              <a:buSzTx/>
              <a:buNone/>
              <a:defRPr sz="1476"/>
            </a:lvl3pPr>
            <a:lvl4pPr marL="0" indent="361622" algn="ctr">
              <a:spcBef>
                <a:spcPts val="0"/>
              </a:spcBef>
              <a:buSzTx/>
              <a:buNone/>
              <a:defRPr sz="1476"/>
            </a:lvl4pPr>
            <a:lvl5pPr marL="0" indent="482163" algn="ctr">
              <a:spcBef>
                <a:spcPts val="0"/>
              </a:spcBef>
              <a:buSzTx/>
              <a:buNone/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23796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546207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87486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3542853" y="1372940"/>
            <a:ext cx="2812852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502295" y="1372940"/>
            <a:ext cx="2812852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>
                <a:latin typeface="+mn-lt"/>
                <a:ea typeface="+mn-ea"/>
                <a:cs typeface="+mn-cs"/>
                <a:sym typeface="Helvetica Light"/>
              </a:defRPr>
            </a:lvl1pPr>
            <a:lvl2pPr marL="361622" indent="-180811">
              <a:spcBef>
                <a:spcPts val="1687"/>
              </a:spcBef>
              <a:defRPr sz="1476">
                <a:latin typeface="+mn-lt"/>
                <a:ea typeface="+mn-ea"/>
                <a:cs typeface="+mn-cs"/>
                <a:sym typeface="Helvetica Light"/>
              </a:defRPr>
            </a:lvl2pPr>
            <a:lvl3pPr marL="542434" indent="-180811">
              <a:spcBef>
                <a:spcPts val="1687"/>
              </a:spcBef>
              <a:defRPr sz="1476">
                <a:latin typeface="+mn-lt"/>
                <a:ea typeface="+mn-ea"/>
                <a:cs typeface="+mn-cs"/>
                <a:sym typeface="Helvetica Light"/>
              </a:defRPr>
            </a:lvl3pPr>
            <a:lvl4pPr marL="723245" indent="-180811">
              <a:spcBef>
                <a:spcPts val="1687"/>
              </a:spcBef>
              <a:defRPr sz="1476">
                <a:latin typeface="+mn-lt"/>
                <a:ea typeface="+mn-ea"/>
                <a:cs typeface="+mn-cs"/>
                <a:sym typeface="Helvetica Light"/>
              </a:defRPr>
            </a:lvl4pPr>
            <a:lvl5pPr marL="904056" indent="-180811">
              <a:spcBef>
                <a:spcPts val="1687"/>
              </a:spcBef>
              <a:defRPr sz="1476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435542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502295" y="669727"/>
            <a:ext cx="5853410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64779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3542853" y="2685603"/>
            <a:ext cx="2812852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3546133" y="468809"/>
            <a:ext cx="2812852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502295" y="468809"/>
            <a:ext cx="2812852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913181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669727" y="3355330"/>
            <a:ext cx="5518547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669727" y="2225602"/>
            <a:ext cx="5518547" cy="4110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4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2255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6858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15022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624300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964406" y="314772"/>
            <a:ext cx="4929188" cy="28798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482163">
              <a:defRPr sz="1898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6139404" y="5304234"/>
            <a:ext cx="509755" cy="394660"/>
          </a:xfrm>
          <a:prstGeom prst="rect">
            <a:avLst/>
          </a:prstGeom>
        </p:spPr>
        <p:txBody>
          <a:bodyPr/>
          <a:lstStyle>
            <a:lvl1pPr>
              <a:defRPr sz="1898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60190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5143500" y="4157662"/>
            <a:ext cx="1647826" cy="296467"/>
            <a:chOff x="0" y="0"/>
            <a:chExt cx="3124764" cy="562187"/>
          </a:xfrm>
        </p:grpSpPr>
        <p:sp>
          <p:nvSpPr>
            <p:cNvPr id="125" name="Shape 125"/>
            <p:cNvSpPr/>
            <p:nvPr/>
          </p:nvSpPr>
          <p:spPr>
            <a:xfrm>
              <a:off x="229903" y="165959"/>
              <a:ext cx="321864" cy="23234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CCECFF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457162">
                <a:spcBef>
                  <a:spcPts val="422"/>
                </a:spcBef>
                <a:defRPr sz="2600">
                  <a:solidFill>
                    <a:srgbClr val="CCEC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grpSp>
          <p:nvGrpSpPr>
            <p:cNvPr id="128" name="Group 128"/>
            <p:cNvGrpSpPr/>
            <p:nvPr/>
          </p:nvGrpSpPr>
          <p:grpSpPr>
            <a:xfrm>
              <a:off x="0" y="0"/>
              <a:ext cx="3124765" cy="562188"/>
              <a:chOff x="0" y="0"/>
              <a:chExt cx="3124764" cy="562187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0" y="0"/>
                <a:ext cx="3124765" cy="56218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457162">
                  <a:defRPr sz="3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793"/>
              </a:p>
            </p:txBody>
          </p:sp>
          <p:pic>
            <p:nvPicPr>
              <p:cNvPr id="127" name="image1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3124765" cy="5621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4610461" y="4063473"/>
            <a:ext cx="304440" cy="309826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457162">
              <a:defRPr sz="11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382874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4610460" y="4063472"/>
            <a:ext cx="304440" cy="309826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457162">
              <a:defRPr sz="11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44066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02295" y="234404"/>
            <a:ext cx="5853375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02295" y="1372939"/>
            <a:ext cx="5853375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marL="457200" marR="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2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2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2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2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2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2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2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2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ahoma"/>
              <a:buChar char="•"/>
              <a:defRPr sz="23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3328487" y="4878958"/>
            <a:ext cx="194175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6" r:id="rId16"/>
    <p:sldLayoutId id="214748369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02295" y="234404"/>
            <a:ext cx="5853410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02295" y="1372940"/>
            <a:ext cx="5853410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328487" y="4878958"/>
            <a:ext cx="25006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504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  <p:sldLayoutId id="2147483692" r:id="rId13"/>
    <p:sldLayoutId id="2147483693" r:id="rId14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9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9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9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9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9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9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9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9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9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://github.com/SasView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hyperlink" Target="http://trac.sasview.org" TargetMode="External"/><Relationship Id="rId4" Type="http://schemas.openxmlformats.org/officeDocument/2006/relationships/hyperlink" Target="http://www.sasview.or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asView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hyperlink" Target="https://zenodo.org/communities/sasview-analysis" TargetMode="External"/><Relationship Id="rId4" Type="http://schemas.openxmlformats.org/officeDocument/2006/relationships/hyperlink" Target="http://www.sasview.or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asVie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asview.or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sview.org" TargetMode="External"/><Relationship Id="rId3" Type="http://schemas.openxmlformats.org/officeDocument/2006/relationships/image" Target="../media/image57.png"/><Relationship Id="rId7" Type="http://schemas.openxmlformats.org/officeDocument/2006/relationships/hyperlink" Target="http://github.com/SasVie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View/document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View/document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www.esrf.eu/UsersAndScience/Experiments/CRG/BM26/SaxsWaxs/DataAnalysis/Scatter" TargetMode="External"/><Relationship Id="rId4" Type="http://schemas.openxmlformats.org/officeDocument/2006/relationships/hyperlink" Target="https://github.com/SASfit/SASfi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view.or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asVie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jpg"/><Relationship Id="rId5" Type="http://schemas.openxmlformats.org/officeDocument/2006/relationships/hyperlink" Target="https://github.com/SasView/documents/blob/master/Training/SasView_Boot_Camp/syllabus.md" TargetMode="External"/><Relationship Id="rId4" Type="http://schemas.openxmlformats.org/officeDocument/2006/relationships/hyperlink" Target="http://www.sasview.or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"/><Relationship Id="rId3" Type="http://schemas.openxmlformats.org/officeDocument/2006/relationships/image" Target="../media/image77.tif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9.tif"/><Relationship Id="rId11" Type="http://schemas.openxmlformats.org/officeDocument/2006/relationships/image" Target="../media/image83.png"/><Relationship Id="rId5" Type="http://schemas.openxmlformats.org/officeDocument/2006/relationships/image" Target="../media/image78.tif"/><Relationship Id="rId10" Type="http://schemas.openxmlformats.org/officeDocument/2006/relationships/image" Target="../media/image82.png"/><Relationship Id="rId4" Type="http://schemas.openxmlformats.org/officeDocument/2006/relationships/image" Target="../media/image5.png"/><Relationship Id="rId9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View/document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usnistgov/pyPRIS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View/document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asView" TargetMode="Externa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hyperlink" Target="https://zenodo.org/communities/sasview-analysis" TargetMode="External"/><Relationship Id="rId4" Type="http://schemas.openxmlformats.org/officeDocument/2006/relationships/hyperlink" Target="http://www.sasview.o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ctrTitle"/>
          </p:nvPr>
        </p:nvSpPr>
        <p:spPr>
          <a:xfrm>
            <a:off x="233781" y="1349988"/>
            <a:ext cx="6390450" cy="74326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dirty="0"/>
              <a:t>SasView</a:t>
            </a:r>
            <a:endParaRPr dirty="0"/>
          </a:p>
        </p:txBody>
      </p:sp>
      <p:pic>
        <p:nvPicPr>
          <p:cNvPr id="118" name="Google Shape;1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00" y="4391645"/>
            <a:ext cx="2801084" cy="56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3511" y="4471365"/>
            <a:ext cx="2240896" cy="48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89" y="225308"/>
            <a:ext cx="1385890" cy="74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0248" y="225317"/>
            <a:ext cx="769408" cy="73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5244" y="75626"/>
            <a:ext cx="1690885" cy="104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02902" y="4396557"/>
            <a:ext cx="1090427" cy="5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37424" y="425391"/>
            <a:ext cx="1123613" cy="33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3363" y="4471365"/>
            <a:ext cx="633649" cy="44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89093" y="431886"/>
            <a:ext cx="1169135" cy="33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93321" y="4357412"/>
            <a:ext cx="791311" cy="55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7">
            <a:extLst>
              <a:ext uri="{FF2B5EF4-FFF2-40B4-BE49-F238E27FC236}">
                <a16:creationId xmlns:a16="http://schemas.microsoft.com/office/drawing/2014/main" id="{464F7A35-A233-4696-B255-EF6F403F9427}"/>
              </a:ext>
            </a:extLst>
          </p:cNvPr>
          <p:cNvSpPr txBox="1">
            <a:spLocks/>
          </p:cNvSpPr>
          <p:nvPr/>
        </p:nvSpPr>
        <p:spPr>
          <a:xfrm>
            <a:off x="-25400" y="2132402"/>
            <a:ext cx="6908800" cy="151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</a:t>
            </a:r>
          </a:p>
          <a:p>
            <a:r>
              <a:rPr lang="en-US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“open, collaborative, community development” platform for </a:t>
            </a:r>
          </a:p>
          <a:p>
            <a:r>
              <a:rPr lang="en-US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Angle Scattering 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964462" y="58057"/>
            <a:ext cx="4929075" cy="33301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Python &amp; C model files</a:t>
            </a:r>
            <a:endParaRPr sz="2400" dirty="0"/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t="12808"/>
          <a:stretch/>
        </p:blipFill>
        <p:spPr>
          <a:xfrm>
            <a:off x="51810" y="1095828"/>
            <a:ext cx="6754379" cy="331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812006" y="108857"/>
            <a:ext cx="4929075" cy="38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Invariant</a:t>
            </a:r>
            <a:r>
              <a:rPr lang="en" dirty="0"/>
              <a:t> Calculation</a:t>
            </a:r>
            <a:endParaRPr dirty="0"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13" y="933925"/>
            <a:ext cx="2723844" cy="411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4">
            <a:alphaModFix/>
          </a:blip>
          <a:srcRect l="10609" t="5640" r="8273" b="7854"/>
          <a:stretch/>
        </p:blipFill>
        <p:spPr>
          <a:xfrm>
            <a:off x="3276543" y="933925"/>
            <a:ext cx="3301238" cy="175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3758" y="2894798"/>
            <a:ext cx="1799744" cy="146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920935" y="166915"/>
            <a:ext cx="4929075" cy="34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P(r) Inversion</a:t>
            </a:r>
            <a:endParaRPr sz="2400" dirty="0"/>
          </a:p>
        </p:txBody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6139404" y="5264051"/>
            <a:ext cx="367425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758488"/>
            <a:ext cx="2481943" cy="428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 rotWithShape="1">
          <a:blip r:embed="rId4">
            <a:alphaModFix/>
          </a:blip>
          <a:srcRect l="9342" t="6807" r="7978" b="7781"/>
          <a:stretch/>
        </p:blipFill>
        <p:spPr>
          <a:xfrm>
            <a:off x="3090855" y="794473"/>
            <a:ext cx="3084475" cy="15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5">
            <a:alphaModFix/>
          </a:blip>
          <a:srcRect l="6242" t="6470" r="7169" b="8394"/>
          <a:stretch/>
        </p:blipFill>
        <p:spPr>
          <a:xfrm>
            <a:off x="3090855" y="2757757"/>
            <a:ext cx="2870704" cy="187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262005" y="0"/>
            <a:ext cx="5755967" cy="41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Correlation Function Analysis (new!)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6139404" y="5264051"/>
            <a:ext cx="367425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050" y="968942"/>
            <a:ext cx="3148047" cy="361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6542" y="968942"/>
            <a:ext cx="2304143" cy="174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6542" y="2717379"/>
            <a:ext cx="2304144" cy="17458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7;p39">
            <a:extLst>
              <a:ext uri="{FF2B5EF4-FFF2-40B4-BE49-F238E27FC236}">
                <a16:creationId xmlns:a16="http://schemas.microsoft.com/office/drawing/2014/main" id="{B674AB78-96FD-456E-9E9A-0A5B1DF07EEC}"/>
              </a:ext>
            </a:extLst>
          </p:cNvPr>
          <p:cNvSpPr txBox="1"/>
          <p:nvPr/>
        </p:nvSpPr>
        <p:spPr>
          <a:xfrm>
            <a:off x="51759" y="4621594"/>
            <a:ext cx="2796300" cy="1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300"/>
            </a:pPr>
            <a:r>
              <a:rPr lang="en-US" sz="975" dirty="0"/>
              <a:t>CCP13 (Fiber Diffraction) legacy code (Fortran)</a:t>
            </a:r>
            <a:endParaRPr sz="675" dirty="0"/>
          </a:p>
        </p:txBody>
      </p:sp>
      <p:sp>
        <p:nvSpPr>
          <p:cNvPr id="8" name="Google Shape;258;p39">
            <a:extLst>
              <a:ext uri="{FF2B5EF4-FFF2-40B4-BE49-F238E27FC236}">
                <a16:creationId xmlns:a16="http://schemas.microsoft.com/office/drawing/2014/main" id="{2D8D001E-BEC1-40FB-B8E2-F1DB55FA59E9}"/>
              </a:ext>
            </a:extLst>
          </p:cNvPr>
          <p:cNvSpPr txBox="1"/>
          <p:nvPr/>
        </p:nvSpPr>
        <p:spPr>
          <a:xfrm>
            <a:off x="562754" y="4786672"/>
            <a:ext cx="40185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 dirty="0">
                <a:latin typeface="Tahoma"/>
                <a:ea typeface="Tahoma"/>
                <a:cs typeface="Tahoma"/>
                <a:sym typeface="Tahoma"/>
              </a:rPr>
              <a:t>(ISIS </a:t>
            </a:r>
            <a:r>
              <a:rPr lang="en-US" sz="1050" dirty="0">
                <a:latin typeface="Tahoma"/>
                <a:ea typeface="Tahoma"/>
                <a:cs typeface="Tahoma"/>
                <a:sym typeface="Tahoma"/>
              </a:rPr>
              <a:t>summer student</a:t>
            </a:r>
            <a:r>
              <a:rPr lang="en" sz="105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05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753949" y="94343"/>
            <a:ext cx="4929075" cy="369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SESANS Analysis</a:t>
            </a:r>
            <a:endParaRPr sz="2400" dirty="0"/>
          </a:p>
        </p:txBody>
      </p:sp>
      <p:pic>
        <p:nvPicPr>
          <p:cNvPr id="254" name="Google Shape;25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58" y="546204"/>
            <a:ext cx="3675283" cy="41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2762" y="2741535"/>
            <a:ext cx="3103787" cy="163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3041" y="677113"/>
            <a:ext cx="3007666" cy="23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51759" y="4621594"/>
            <a:ext cx="2796300" cy="1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300"/>
            </a:pPr>
            <a:r>
              <a:rPr lang="en" sz="975" dirty="0"/>
              <a:t>Automatic Hankel Transform of SANS models</a:t>
            </a:r>
            <a:endParaRPr sz="675" dirty="0"/>
          </a:p>
        </p:txBody>
      </p:sp>
      <p:sp>
        <p:nvSpPr>
          <p:cNvPr id="258" name="Google Shape;258;p39"/>
          <p:cNvSpPr txBox="1"/>
          <p:nvPr/>
        </p:nvSpPr>
        <p:spPr>
          <a:xfrm>
            <a:off x="562754" y="4786672"/>
            <a:ext cx="40185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 dirty="0">
                <a:latin typeface="Tahoma"/>
                <a:ea typeface="Tahoma"/>
                <a:cs typeface="Tahoma"/>
                <a:sym typeface="Tahoma"/>
              </a:rPr>
              <a:t>(TU Delft &amp; ISIS)</a:t>
            </a:r>
            <a:endParaRPr sz="105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>
            <a:spLocks noGrp="1"/>
          </p:cNvSpPr>
          <p:nvPr>
            <p:ph type="title"/>
          </p:nvPr>
        </p:nvSpPr>
        <p:spPr>
          <a:xfrm>
            <a:off x="964462" y="166914"/>
            <a:ext cx="4929075" cy="35894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dirty="0"/>
              <a:t>Resources, </a:t>
            </a:r>
            <a:r>
              <a:rPr lang="en" sz="2400" dirty="0"/>
              <a:t>Education &amp; Outreach</a:t>
            </a:r>
            <a:endParaRPr sz="2400" dirty="0"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666" y="965200"/>
            <a:ext cx="2686290" cy="16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/>
        </p:nvSpPr>
        <p:spPr>
          <a:xfrm>
            <a:off x="3207" y="820141"/>
            <a:ext cx="3712500" cy="244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Website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E-learning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Slack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200">
              <a:solidFill>
                <a:srgbClr val="FF0000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</a:rPr>
              <a:t>Bootcamps</a:t>
            </a: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 &amp; Regional Workshops</a:t>
            </a:r>
            <a:endParaRPr lang="en" sz="1200" dirty="0"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 sz="1200" dirty="0">
              <a:latin typeface="Tahoma"/>
              <a:ea typeface="Tahoma"/>
              <a:cs typeface="Tahoma"/>
            </a:endParaRPr>
          </a:p>
        </p:txBody>
      </p:sp>
      <p:pic>
        <p:nvPicPr>
          <p:cNvPr id="425" name="Google Shape;42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149" y="1858031"/>
            <a:ext cx="2825383" cy="232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716" y="3320606"/>
            <a:ext cx="3460213" cy="165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/>
        </p:nvSpPr>
        <p:spPr>
          <a:xfrm>
            <a:off x="-34115" y="840993"/>
            <a:ext cx="3712500" cy="24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Website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E-learning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2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Bootcamps</a:t>
            </a: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 &amp; Regional Workshops</a:t>
            </a:r>
            <a:endParaRPr lang="en" sz="1200" dirty="0"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 sz="12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03319"/>
            <a:ext cx="4135345" cy="124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212" y="1181044"/>
            <a:ext cx="3943388" cy="270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385" y="2921116"/>
            <a:ext cx="2717878" cy="1939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21;p53">
            <a:extLst>
              <a:ext uri="{FF2B5EF4-FFF2-40B4-BE49-F238E27FC236}">
                <a16:creationId xmlns:a16="http://schemas.microsoft.com/office/drawing/2014/main" id="{0A90649F-0D5B-4BD3-9548-7737E858C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4462" y="166914"/>
            <a:ext cx="4929075" cy="35894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dirty="0"/>
              <a:t>Resources, </a:t>
            </a:r>
            <a:r>
              <a:rPr lang="en" sz="2400" dirty="0"/>
              <a:t>Education &amp; Outreach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/>
        </p:nvSpPr>
        <p:spPr>
          <a:xfrm>
            <a:off x="0" y="1015336"/>
            <a:ext cx="3712500" cy="268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Website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E-learning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2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Bootcamps</a:t>
            </a: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 &amp; Regional Workshops</a:t>
            </a:r>
            <a:endParaRPr lang="en" sz="1200" dirty="0"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 sz="12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138" y="1200150"/>
            <a:ext cx="4065862" cy="216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 rotWithShape="1">
          <a:blip r:embed="rId4">
            <a:alphaModFix/>
          </a:blip>
          <a:srcRect r="31257"/>
          <a:stretch/>
        </p:blipFill>
        <p:spPr>
          <a:xfrm>
            <a:off x="251381" y="3851405"/>
            <a:ext cx="2536634" cy="85153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 txBox="1"/>
          <p:nvPr/>
        </p:nvSpPr>
        <p:spPr>
          <a:xfrm>
            <a:off x="2978205" y="4116371"/>
            <a:ext cx="3563100" cy="64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 i="1" dirty="0">
                <a:latin typeface="Tahoma"/>
                <a:ea typeface="Tahoma"/>
                <a:cs typeface="Tahoma"/>
                <a:sym typeface="Tahoma"/>
              </a:rPr>
              <a:t>All the work of ISIS Sandwich Student Michael Oakley</a:t>
            </a:r>
            <a:endParaRPr sz="1050" i="1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421;p53">
            <a:extLst>
              <a:ext uri="{FF2B5EF4-FFF2-40B4-BE49-F238E27FC236}">
                <a16:creationId xmlns:a16="http://schemas.microsoft.com/office/drawing/2014/main" id="{A17F9904-3149-4594-9CF5-338972F975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4462" y="166914"/>
            <a:ext cx="4929075" cy="35894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dirty="0"/>
              <a:t>Resources, </a:t>
            </a:r>
            <a:r>
              <a:rPr lang="en" sz="2400" dirty="0"/>
              <a:t>Education &amp; Outreach</a:t>
            </a:r>
            <a:endParaRPr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/>
          <p:nvPr/>
        </p:nvSpPr>
        <p:spPr>
          <a:xfrm>
            <a:off x="157121" y="708747"/>
            <a:ext cx="3712500" cy="243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Website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Clr>
                <a:srgbClr val="FF0000"/>
              </a:buClr>
              <a:buSzPts val="1400"/>
              <a:buFont typeface="Tahoma"/>
              <a:buChar char="○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Clr>
                <a:srgbClr val="FF0000"/>
              </a:buClr>
              <a:buSzPts val="1400"/>
              <a:buFont typeface="Tahoma"/>
              <a:buChar char="○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E-learning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lang="en" sz="1200" dirty="0">
              <a:latin typeface="Tahoma"/>
              <a:ea typeface="Tahoma"/>
              <a:cs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lang="en" sz="1200" dirty="0">
              <a:latin typeface="Tahoma"/>
              <a:ea typeface="Tahoma"/>
              <a:cs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Mailing lists</a:t>
            </a:r>
            <a:endParaRPr lang="en" sz="1200" dirty="0">
              <a:ea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Bootcamps &amp; Regional Workshops</a:t>
            </a:r>
            <a:endParaRPr lang="en" sz="1200" dirty="0">
              <a:solidFill>
                <a:srgbClr val="FF0000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 sz="1200">
              <a:latin typeface="Tahoma"/>
              <a:ea typeface="Tahoma"/>
              <a:cs typeface="Tahoma"/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15" y="3259451"/>
            <a:ext cx="3503506" cy="167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925" y="1439138"/>
            <a:ext cx="2775450" cy="29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387" y="923888"/>
            <a:ext cx="1813988" cy="64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1;p53">
            <a:extLst>
              <a:ext uri="{FF2B5EF4-FFF2-40B4-BE49-F238E27FC236}">
                <a16:creationId xmlns:a16="http://schemas.microsoft.com/office/drawing/2014/main" id="{2A32D027-04E6-419E-906B-0C42B2615E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4462" y="166914"/>
            <a:ext cx="4929075" cy="35894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dirty="0"/>
              <a:t>Resources, </a:t>
            </a:r>
            <a:r>
              <a:rPr lang="en" sz="2400" dirty="0"/>
              <a:t>Education &amp; Outreach</a:t>
            </a:r>
            <a:endParaRPr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/>
        </p:nvSpPr>
        <p:spPr>
          <a:xfrm>
            <a:off x="0" y="738309"/>
            <a:ext cx="3712500" cy="24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Website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2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lang="en" sz="1200" dirty="0">
              <a:ea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</a:rPr>
              <a:t>Bootcamps &amp; Regional Workshops</a:t>
            </a:r>
            <a:endParaRPr lang="en"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E-learning</a:t>
            </a:r>
            <a:endParaRPr sz="1200" dirty="0">
              <a:latin typeface="Tahoma"/>
              <a:ea typeface="Tahoma"/>
              <a:cs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lang="en" sz="1200">
              <a:latin typeface="Tahoma"/>
              <a:ea typeface="Tahoma"/>
              <a:cs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200" dirty="0">
                <a:latin typeface="Tahoma"/>
                <a:ea typeface="Tahoma"/>
                <a:cs typeface="Tahoma"/>
                <a:sym typeface="Tahoma"/>
              </a:rPr>
              <a:t>Mailing Lists</a:t>
            </a:r>
            <a:endParaRPr lang="en" sz="1200" dirty="0">
              <a:latin typeface="Tahoma"/>
              <a:ea typeface="Tahoma"/>
              <a:cs typeface="Tahoma"/>
            </a:endParaRPr>
          </a:p>
          <a:p>
            <a:pPr marL="342900" indent="-238125">
              <a:buClr>
                <a:srgbClr val="FF0000"/>
              </a:buClr>
              <a:buSzPts val="1400"/>
              <a:buFont typeface="Tahoma"/>
              <a:buChar char="●"/>
            </a:pPr>
            <a:r>
              <a:rPr lang="en" sz="12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(Marketplace)</a:t>
            </a:r>
            <a:endParaRPr sz="1200">
              <a:solidFill>
                <a:srgbClr val="FF0000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459" name="Google Shape;459;p57"/>
          <p:cNvPicPr preferRelativeResize="0"/>
          <p:nvPr/>
        </p:nvPicPr>
        <p:blipFill rotWithShape="1">
          <a:blip r:embed="rId3">
            <a:alphaModFix/>
          </a:blip>
          <a:srcRect r="24138"/>
          <a:stretch/>
        </p:blipFill>
        <p:spPr>
          <a:xfrm>
            <a:off x="2596847" y="2537391"/>
            <a:ext cx="4261143" cy="233049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7"/>
          <p:cNvSpPr txBox="1"/>
          <p:nvPr/>
        </p:nvSpPr>
        <p:spPr>
          <a:xfrm>
            <a:off x="2945869" y="1437919"/>
            <a:ext cx="3563100" cy="64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 i="1">
                <a:latin typeface="Tahoma"/>
                <a:ea typeface="Tahoma"/>
                <a:cs typeface="Tahoma"/>
                <a:sym typeface="Tahoma"/>
              </a:rPr>
              <a:t>All the work of ISIS Summer Student Lewis O’Driscoll</a:t>
            </a:r>
            <a:endParaRPr sz="1050" i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p57"/>
          <p:cNvSpPr txBox="1"/>
          <p:nvPr/>
        </p:nvSpPr>
        <p:spPr>
          <a:xfrm>
            <a:off x="478861" y="3646113"/>
            <a:ext cx="1639125" cy="83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dirty="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Uses mySQL &amp; Postgress</a:t>
            </a:r>
            <a:endParaRPr sz="1050" dirty="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r"/>
            <a:endParaRPr sz="1050" dirty="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r"/>
            <a:r>
              <a:rPr lang="en" sz="1050" dirty="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8 models contributed by 7 authors in 2 years</a:t>
            </a:r>
            <a:endParaRPr sz="1050" dirty="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421;p53">
            <a:extLst>
              <a:ext uri="{FF2B5EF4-FFF2-40B4-BE49-F238E27FC236}">
                <a16:creationId xmlns:a16="http://schemas.microsoft.com/office/drawing/2014/main" id="{A3723BDD-5112-48F1-81C0-F136989B5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4462" y="166914"/>
            <a:ext cx="4929075" cy="35894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dirty="0"/>
              <a:t>Resources, </a:t>
            </a:r>
            <a:r>
              <a:rPr lang="en" sz="2400" dirty="0"/>
              <a:t>Education &amp; Outreach</a:t>
            </a:r>
            <a:endParaRPr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F48EF4-E1FD-4A15-9B89-EF6EB2B9ABCB}"/>
              </a:ext>
            </a:extLst>
          </p:cNvPr>
          <p:cNvSpPr/>
          <p:nvPr/>
        </p:nvSpPr>
        <p:spPr>
          <a:xfrm>
            <a:off x="2596847" y="4061884"/>
            <a:ext cx="733705" cy="343307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ctrTitle"/>
          </p:nvPr>
        </p:nvSpPr>
        <p:spPr>
          <a:xfrm>
            <a:off x="233775" y="82063"/>
            <a:ext cx="6390450" cy="74326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dirty="0"/>
              <a:t>SasView</a:t>
            </a:r>
            <a:endParaRPr dirty="0"/>
          </a:p>
        </p:txBody>
      </p:sp>
      <p:sp>
        <p:nvSpPr>
          <p:cNvPr id="14" name="Shape 147">
            <a:extLst>
              <a:ext uri="{FF2B5EF4-FFF2-40B4-BE49-F238E27FC236}">
                <a16:creationId xmlns:a16="http://schemas.microsoft.com/office/drawing/2014/main" id="{464F7A35-A233-4696-B255-EF6F403F9427}"/>
              </a:ext>
            </a:extLst>
          </p:cNvPr>
          <p:cNvSpPr txBox="1">
            <a:spLocks/>
          </p:cNvSpPr>
          <p:nvPr/>
        </p:nvSpPr>
        <p:spPr>
          <a:xfrm>
            <a:off x="-50800" y="755777"/>
            <a:ext cx="6908800" cy="151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 eh?</a:t>
            </a:r>
          </a:p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…. So what exactly does that mean?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49B94-6EFC-426B-A8F4-68EB1334A71E}"/>
              </a:ext>
            </a:extLst>
          </p:cNvPr>
          <p:cNvSpPr/>
          <p:nvPr/>
        </p:nvSpPr>
        <p:spPr>
          <a:xfrm>
            <a:off x="530193" y="2391299"/>
            <a:ext cx="31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works on Reduced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6D521-1C81-4807-BDD7-19A17C9C3206}"/>
              </a:ext>
            </a:extLst>
          </p:cNvPr>
          <p:cNvSpPr/>
          <p:nvPr/>
        </p:nvSpPr>
        <p:spPr>
          <a:xfrm>
            <a:off x="530193" y="3377171"/>
            <a:ext cx="513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on analytical approaches for this package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6406E0-DE13-4401-B918-3FC4A7AB7D0C}"/>
              </a:ext>
            </a:extLst>
          </p:cNvPr>
          <p:cNvSpPr/>
          <p:nvPr/>
        </p:nvSpPr>
        <p:spPr>
          <a:xfrm>
            <a:off x="530193" y="4125495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Whatever anybody puts into 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939C05-5B61-4EB1-9469-480D95FD4B7E}"/>
              </a:ext>
            </a:extLst>
          </p:cNvPr>
          <p:cNvSpPr/>
          <p:nvPr/>
        </p:nvSpPr>
        <p:spPr>
          <a:xfrm>
            <a:off x="676296" y="2722018"/>
            <a:ext cx="57319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(All the instrumental artifacts are removed and only the science is left)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1849B0-5D6F-456E-B574-A711EABA499A}"/>
              </a:ext>
            </a:extLst>
          </p:cNvPr>
          <p:cNvSpPr/>
          <p:nvPr/>
        </p:nvSpPr>
        <p:spPr>
          <a:xfrm>
            <a:off x="1278486" y="4397636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6D60F1-210E-4AB2-AE77-B9225931E619}"/>
              </a:ext>
            </a:extLst>
          </p:cNvPr>
          <p:cNvSpPr/>
          <p:nvPr/>
        </p:nvSpPr>
        <p:spPr>
          <a:xfrm>
            <a:off x="1278487" y="3662593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4BC51A-458B-4DE9-8C58-2621C6F62577}"/>
              </a:ext>
            </a:extLst>
          </p:cNvPr>
          <p:cNvSpPr/>
          <p:nvPr/>
        </p:nvSpPr>
        <p:spPr>
          <a:xfrm>
            <a:off x="1278488" y="2916994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2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20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964406" y="1313544"/>
            <a:ext cx="4929188" cy="14836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 …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dirty="0"/>
              <a:t>Wh</a:t>
            </a:r>
            <a:r>
              <a:rPr lang="en-US" dirty="0"/>
              <a:t>ere is</a:t>
            </a:r>
            <a:r>
              <a:rPr dirty="0"/>
              <a:t> </a:t>
            </a:r>
            <a:r>
              <a:rPr dirty="0" err="1"/>
              <a:t>SasView</a:t>
            </a:r>
            <a:r>
              <a:rPr dirty="0"/>
              <a:t> </a:t>
            </a:r>
            <a:r>
              <a:rPr lang="en-US" dirty="0"/>
              <a:t>Going</a:t>
            </a:r>
            <a:r>
              <a:rPr dirty="0"/>
              <a:t>?</a:t>
            </a:r>
            <a:br>
              <a:rPr lang="en-US" dirty="0"/>
            </a:br>
            <a:r>
              <a:rPr lang="en-US" dirty="0"/>
              <a:t>What will it do for me?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214239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736902" y="1020541"/>
            <a:ext cx="5260742" cy="803315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2057" y="83933"/>
            <a:ext cx="5913798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buClrTx/>
            </a:pPr>
            <a:r>
              <a:rPr lang="en-US" sz="2400" b="1" kern="1200" dirty="0">
                <a:solidFill>
                  <a:srgbClr val="0365C0"/>
                </a:solidFill>
                <a:latin typeface="Tahoma"/>
                <a:ea typeface="Tahoma"/>
                <a:cs typeface="Tahoma"/>
              </a:rPr>
              <a:t>Scientific Software Development and</a:t>
            </a:r>
          </a:p>
          <a:p>
            <a:pPr defTabSz="685800">
              <a:buClrTx/>
            </a:pPr>
            <a:r>
              <a:rPr lang="en-US" sz="2400" b="1" kern="1200" dirty="0">
                <a:solidFill>
                  <a:srgbClr val="0365C0"/>
                </a:solidFill>
                <a:latin typeface="Tahoma"/>
                <a:ea typeface="Tahoma"/>
                <a:cs typeface="Tahoma"/>
              </a:rPr>
              <a:t>The cyberinfrastructure revolution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489" y="1072240"/>
            <a:ext cx="52107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Never enough resources to achieve the vision we have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 resources for long term maintenance and support.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4827" y="3654925"/>
            <a:ext cx="4138194" cy="346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>
              <a:buClrTx/>
            </a:pPr>
            <a:r>
              <a:rPr lang="en-US" sz="1650" b="1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CONCLUSION</a:t>
            </a:r>
            <a:r>
              <a:rPr lang="en-US" sz="1650" b="1" kern="1200" dirty="0">
                <a:latin typeface="Calibri"/>
                <a:ea typeface="+mn-ea"/>
                <a:cs typeface="+mn-cs"/>
              </a:rPr>
              <a:t>: This paradigm is broken!!!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547" y="1957724"/>
            <a:ext cx="6206252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>
              <a:buClrTx/>
            </a:pPr>
            <a:r>
              <a:rPr lang="en-US" sz="16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Problem: 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 reap the benefit of investment in software developments requires foundational long term support.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kern="1200" dirty="0">
                <a:latin typeface="Calibri"/>
                <a:ea typeface="+mn-ea"/>
                <a:cs typeface="+mn-cs"/>
              </a:rPr>
              <a:t>If  entity that supports the development also must support the "maintenance" forever, the entity will soon cease to be able to fund new projects.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14563" y="4150519"/>
            <a:ext cx="2536579" cy="900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3936" y="4208889"/>
            <a:ext cx="268185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65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FACTS OF LIFE: 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Resources are finite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Needs are infinite</a:t>
            </a:r>
          </a:p>
        </p:txBody>
      </p:sp>
    </p:spTree>
    <p:extLst>
      <p:ext uri="{BB962C8B-B14F-4D97-AF65-F5344CB8AC3E}">
        <p14:creationId xmlns:p14="http://schemas.microsoft.com/office/powerpoint/2010/main" val="3389769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505588" y="1045783"/>
            <a:ext cx="5846823" cy="345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457162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sz="1793" dirty="0"/>
              <a:t>Analysis is where the science is </a:t>
            </a:r>
            <a:r>
              <a:rPr sz="1793"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1793" dirty="0"/>
              <a:t>the USER’S JOB</a:t>
            </a:r>
          </a:p>
        </p:txBody>
      </p:sp>
      <p:sp>
        <p:nvSpPr>
          <p:cNvPr id="158" name="Shape 158"/>
          <p:cNvSpPr/>
          <p:nvPr/>
        </p:nvSpPr>
        <p:spPr>
          <a:xfrm>
            <a:off x="312539" y="1786801"/>
            <a:ext cx="6079482" cy="896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>
            <a:spAutoFit/>
          </a:bodyPr>
          <a:lstStyle/>
          <a:p>
            <a:pPr defTabSz="457162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sz="1793" dirty="0"/>
              <a:t>Scattering is a</a:t>
            </a:r>
            <a:r>
              <a:rPr lang="en-US" sz="1793" dirty="0"/>
              <a:t>n analysis</a:t>
            </a:r>
            <a:r>
              <a:rPr sz="1793" dirty="0"/>
              <a:t> tool and part of providing the tool should </a:t>
            </a:r>
            <a:r>
              <a:rPr sz="1793"/>
              <a:t>be </a:t>
            </a:r>
            <a:r>
              <a:rPr lang="en-US" sz="1793"/>
              <a:t>the necessary software </a:t>
            </a:r>
            <a:r>
              <a:rPr sz="1793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1793" dirty="0"/>
              <a:t>the FACILITY’S JOB</a:t>
            </a:r>
          </a:p>
        </p:txBody>
      </p:sp>
      <p:sp>
        <p:nvSpPr>
          <p:cNvPr id="159" name="Shape 159"/>
          <p:cNvSpPr/>
          <p:nvPr/>
        </p:nvSpPr>
        <p:spPr>
          <a:xfrm>
            <a:off x="234940" y="2954387"/>
            <a:ext cx="6380271" cy="458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866986">
              <a:defRPr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531"/>
              <a:t>Data </a:t>
            </a:r>
            <a:r>
              <a:rPr lang="en-US" sz="2531"/>
              <a:t>sat </a:t>
            </a:r>
            <a:r>
              <a:rPr sz="2531"/>
              <a:t>on </a:t>
            </a:r>
            <a:r>
              <a:rPr sz="2531" dirty="0"/>
              <a:t>disk is useless to EVERYBODY</a:t>
            </a:r>
          </a:p>
        </p:txBody>
      </p:sp>
      <p:sp>
        <p:nvSpPr>
          <p:cNvPr id="160" name="Shape 160"/>
          <p:cNvSpPr>
            <a:spLocks noGrp="1"/>
          </p:cNvSpPr>
          <p:nvPr>
            <p:ph type="title" idx="4294967295"/>
          </p:nvPr>
        </p:nvSpPr>
        <p:spPr>
          <a:xfrm>
            <a:off x="152399" y="314772"/>
            <a:ext cx="6462811" cy="28798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rPr sz="2400" dirty="0"/>
              <a:t>Analysis Software - Who’s Job is it Anyway?</a:t>
            </a:r>
          </a:p>
        </p:txBody>
      </p:sp>
      <p:sp>
        <p:nvSpPr>
          <p:cNvPr id="2" name="Rectangle 1"/>
          <p:cNvSpPr/>
          <p:nvPr/>
        </p:nvSpPr>
        <p:spPr>
          <a:xfrm>
            <a:off x="878608" y="3808086"/>
            <a:ext cx="5010392" cy="579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64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We need to work together!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964398" y="0"/>
            <a:ext cx="4929075" cy="42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How We Work</a:t>
            </a:r>
            <a:endParaRPr sz="2400" dirty="0"/>
          </a:p>
        </p:txBody>
      </p:sp>
      <p:sp>
        <p:nvSpPr>
          <p:cNvPr id="264" name="Google Shape;264;p40"/>
          <p:cNvSpPr txBox="1">
            <a:spLocks noGrp="1"/>
          </p:cNvSpPr>
          <p:nvPr>
            <p:ph type="sldNum" idx="12"/>
          </p:nvPr>
        </p:nvSpPr>
        <p:spPr>
          <a:xfrm>
            <a:off x="6216161" y="5264051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265" name="Google Shape;265;p40"/>
          <p:cNvSpPr/>
          <p:nvPr/>
        </p:nvSpPr>
        <p:spPr>
          <a:xfrm>
            <a:off x="1282275" y="1102882"/>
            <a:ext cx="4293450" cy="38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Code is </a:t>
            </a:r>
            <a:r>
              <a:rPr lang="en" sz="1350" dirty="0">
                <a:solidFill>
                  <a:srgbClr val="FF0000"/>
                </a:solidFill>
              </a:rPr>
              <a:t>open source</a:t>
            </a:r>
            <a:r>
              <a:rPr lang="en" sz="1350" dirty="0"/>
              <a:t> and </a:t>
            </a:r>
            <a:r>
              <a:rPr lang="en" sz="1350" dirty="0">
                <a:solidFill>
                  <a:srgbClr val="FF0000"/>
                </a:solidFill>
              </a:rPr>
              <a:t>publicly hosted at Github</a:t>
            </a:r>
            <a:endParaRPr sz="1350" dirty="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800"/>
            </a:pPr>
            <a:r>
              <a:rPr lang="en" sz="1350" dirty="0"/>
              <a:t>Released under BSD 3-clause license</a:t>
            </a:r>
            <a:endParaRPr sz="675" dirty="0"/>
          </a:p>
        </p:txBody>
      </p:sp>
      <p:sp>
        <p:nvSpPr>
          <p:cNvPr id="266" name="Google Shape;266;p40"/>
          <p:cNvSpPr/>
          <p:nvPr/>
        </p:nvSpPr>
        <p:spPr>
          <a:xfrm>
            <a:off x="739623" y="813643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>
                <a:solidFill>
                  <a:srgbClr val="FF0000"/>
                </a:solidFill>
              </a:rPr>
              <a:t>Open</a:t>
            </a:r>
            <a:r>
              <a:rPr lang="en" sz="1725" b="1" dirty="0"/>
              <a:t>, Collaborative, Community </a:t>
            </a:r>
            <a:r>
              <a:rPr lang="en" sz="1725" b="1" dirty="0">
                <a:solidFill>
                  <a:srgbClr val="FF0000"/>
                </a:solidFill>
              </a:rPr>
              <a:t>Development</a:t>
            </a:r>
            <a:endParaRPr sz="675" dirty="0">
              <a:solidFill>
                <a:srgbClr val="FF0000"/>
              </a:solidFill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395787" y="1735857"/>
            <a:ext cx="2236725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b="1"/>
              <a:t>Bi-weekly developer calls</a:t>
            </a:r>
            <a:r>
              <a:rPr lang="en" sz="1350"/>
              <a:t> </a:t>
            </a:r>
            <a:endParaRPr sz="675"/>
          </a:p>
        </p:txBody>
      </p:sp>
      <p:sp>
        <p:nvSpPr>
          <p:cNvPr id="268" name="Google Shape;268;p40"/>
          <p:cNvSpPr/>
          <p:nvPr/>
        </p:nvSpPr>
        <p:spPr>
          <a:xfrm>
            <a:off x="2848256" y="1735857"/>
            <a:ext cx="116145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b="1"/>
              <a:t>Code Camps</a:t>
            </a:r>
            <a:endParaRPr sz="675" b="1"/>
          </a:p>
        </p:txBody>
      </p:sp>
      <p:sp>
        <p:nvSpPr>
          <p:cNvPr id="269" name="Google Shape;269;p40"/>
          <p:cNvSpPr/>
          <p:nvPr/>
        </p:nvSpPr>
        <p:spPr>
          <a:xfrm>
            <a:off x="4522614" y="1735857"/>
            <a:ext cx="148860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b="1"/>
              <a:t>5 Year Roadmap</a:t>
            </a:r>
            <a:endParaRPr sz="675" b="1"/>
          </a:p>
        </p:txBody>
      </p:sp>
      <p:sp>
        <p:nvSpPr>
          <p:cNvPr id="270" name="Google Shape;270;p40"/>
          <p:cNvSpPr/>
          <p:nvPr/>
        </p:nvSpPr>
        <p:spPr>
          <a:xfrm>
            <a:off x="4601920" y="4881043"/>
            <a:ext cx="205245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3"/>
              </a:rPr>
              <a:t>http://github.com/SasView</a:t>
            </a:r>
            <a:endParaRPr sz="675" dirty="0"/>
          </a:p>
        </p:txBody>
      </p:sp>
      <p:sp>
        <p:nvSpPr>
          <p:cNvPr id="271" name="Google Shape;271;p40"/>
          <p:cNvSpPr/>
          <p:nvPr/>
        </p:nvSpPr>
        <p:spPr>
          <a:xfrm>
            <a:off x="0" y="4881043"/>
            <a:ext cx="183600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4"/>
              </a:rPr>
              <a:t>http://www.sasview.org</a:t>
            </a:r>
            <a:endParaRPr sz="675" dirty="0"/>
          </a:p>
        </p:txBody>
      </p:sp>
      <p:sp>
        <p:nvSpPr>
          <p:cNvPr id="272" name="Google Shape;272;p40"/>
          <p:cNvSpPr/>
          <p:nvPr/>
        </p:nvSpPr>
        <p:spPr>
          <a:xfrm>
            <a:off x="1444549" y="1506543"/>
            <a:ext cx="3968775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800"/>
            </a:pPr>
            <a:r>
              <a:rPr lang="en" sz="1350"/>
              <a:t>Bug and Enhancement Ticket System</a:t>
            </a:r>
            <a:endParaRPr sz="675"/>
          </a:p>
        </p:txBody>
      </p:sp>
      <p:sp>
        <p:nvSpPr>
          <p:cNvPr id="273" name="Google Shape;273;p40"/>
          <p:cNvSpPr/>
          <p:nvPr/>
        </p:nvSpPr>
        <p:spPr>
          <a:xfrm>
            <a:off x="97160" y="2735730"/>
            <a:ext cx="2186385" cy="151275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Code Hosting, Task and bug tracking, and developer/user wiki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</p:txBody>
      </p:sp>
      <p:sp>
        <p:nvSpPr>
          <p:cNvPr id="274" name="Google Shape;274;p40"/>
          <p:cNvSpPr/>
          <p:nvPr/>
        </p:nvSpPr>
        <p:spPr>
          <a:xfrm>
            <a:off x="2336482" y="2735648"/>
            <a:ext cx="2186132" cy="151257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Model Marketplace for users to share their models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marketplace.sasview.org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</p:txBody>
      </p:sp>
      <p:grpSp>
        <p:nvGrpSpPr>
          <p:cNvPr id="275" name="Google Shape;275;p40"/>
          <p:cNvGrpSpPr/>
          <p:nvPr/>
        </p:nvGrpSpPr>
        <p:grpSpPr>
          <a:xfrm>
            <a:off x="4591774" y="2735647"/>
            <a:ext cx="2191352" cy="1512573"/>
            <a:chOff x="8665772" y="2499958"/>
            <a:chExt cx="4155600" cy="3824700"/>
          </a:xfrm>
        </p:grpSpPr>
        <p:sp>
          <p:nvSpPr>
            <p:cNvPr id="276" name="Google Shape;276;p40"/>
            <p:cNvSpPr/>
            <p:nvPr/>
          </p:nvSpPr>
          <p:spPr>
            <a:xfrm>
              <a:off x="8665772" y="2499958"/>
              <a:ext cx="4155600" cy="38247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1425" tIns="31425" rIns="31425" bIns="31425" anchor="t" anchorCtr="0">
              <a:noAutofit/>
            </a:bodyPr>
            <a:lstStyle/>
            <a:p>
              <a:pPr algn="ctr">
                <a:buSzPts val="1500"/>
              </a:pPr>
              <a:r>
                <a:rPr lang="en" sz="1125">
                  <a:latin typeface="Calibri"/>
                  <a:ea typeface="Calibri"/>
                  <a:cs typeface="Calibri"/>
                  <a:sym typeface="Calibri"/>
                </a:rPr>
                <a:t>Automated Builds</a:t>
              </a:r>
              <a:endParaRPr sz="675"/>
            </a:p>
            <a:p>
              <a:pPr algn="ctr">
                <a:buSzPts val="1500"/>
              </a:pPr>
              <a:r>
                <a:rPr lang="en" sz="1125">
                  <a:latin typeface="Calibri"/>
                  <a:ea typeface="Calibri"/>
                  <a:cs typeface="Calibri"/>
                  <a:sym typeface="Calibri"/>
                </a:rPr>
                <a:t>build.sasview.org</a:t>
              </a:r>
              <a:endParaRPr sz="1125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277" name="Google Shape;277;p40"/>
            <p:cNvPicPr preferRelativeResize="0"/>
            <p:nvPr/>
          </p:nvPicPr>
          <p:blipFill rotWithShape="1">
            <a:blip r:embed="rId6">
              <a:alphaModFix/>
            </a:blip>
            <a:srcRect b="37550"/>
            <a:stretch/>
          </p:blipFill>
          <p:spPr>
            <a:xfrm>
              <a:off x="8727403" y="3479312"/>
              <a:ext cx="4032468" cy="2623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40"/>
          <p:cNvSpPr txBox="1"/>
          <p:nvPr/>
        </p:nvSpPr>
        <p:spPr>
          <a:xfrm>
            <a:off x="1375607" y="1969221"/>
            <a:ext cx="1657575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/>
              <a:t>Model Marketplace</a:t>
            </a:r>
            <a:endParaRPr sz="675"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16846"/>
          <a:stretch/>
        </p:blipFill>
        <p:spPr>
          <a:xfrm>
            <a:off x="307070" y="3299835"/>
            <a:ext cx="1766570" cy="89343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22142"/>
          <a:stretch/>
        </p:blipFill>
        <p:spPr>
          <a:xfrm>
            <a:off x="2434614" y="3299836"/>
            <a:ext cx="2006099" cy="8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3720538" y="1969221"/>
            <a:ext cx="1657575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/>
              <a:t>DOI for each release</a:t>
            </a:r>
            <a:endParaRPr sz="675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sldNum" idx="12"/>
          </p:nvPr>
        </p:nvSpPr>
        <p:spPr>
          <a:xfrm>
            <a:off x="6216161" y="5264051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4576753" y="4815729"/>
            <a:ext cx="205245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3"/>
              </a:rPr>
              <a:t>http://github.com/SasView</a:t>
            </a:r>
            <a:endParaRPr sz="675" dirty="0"/>
          </a:p>
        </p:txBody>
      </p:sp>
      <p:sp>
        <p:nvSpPr>
          <p:cNvPr id="290" name="Google Shape;290;p41"/>
          <p:cNvSpPr/>
          <p:nvPr/>
        </p:nvSpPr>
        <p:spPr>
          <a:xfrm>
            <a:off x="0" y="4815729"/>
            <a:ext cx="183600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4"/>
              </a:rPr>
              <a:t>http://www.sasview.org</a:t>
            </a:r>
            <a:endParaRPr sz="675" dirty="0"/>
          </a:p>
        </p:txBody>
      </p:sp>
      <p:sp>
        <p:nvSpPr>
          <p:cNvPr id="291" name="Google Shape;291;p41"/>
          <p:cNvSpPr txBox="1"/>
          <p:nvPr/>
        </p:nvSpPr>
        <p:spPr>
          <a:xfrm>
            <a:off x="2600147" y="1272165"/>
            <a:ext cx="1657575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DOI for each release</a:t>
            </a:r>
            <a:endParaRPr sz="675" dirty="0"/>
          </a:p>
        </p:txBody>
      </p:sp>
      <p:sp>
        <p:nvSpPr>
          <p:cNvPr id="292" name="Google Shape;292;p41"/>
          <p:cNvSpPr txBox="1"/>
          <p:nvPr/>
        </p:nvSpPr>
        <p:spPr>
          <a:xfrm>
            <a:off x="1915179" y="1499259"/>
            <a:ext cx="3087450" cy="3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 u="sng" dirty="0">
                <a:solidFill>
                  <a:schemeClr val="hlink"/>
                </a:solidFill>
                <a:hlinkClick r:id="rId5"/>
              </a:rPr>
              <a:t>https://zenodo.org/communities/sasview-analysis</a:t>
            </a:r>
            <a:endParaRPr sz="1050" dirty="0"/>
          </a:p>
          <a:p>
            <a:endParaRPr sz="1050" dirty="0"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819" y="1859223"/>
            <a:ext cx="2905279" cy="198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7210" y="1941619"/>
            <a:ext cx="2326255" cy="19851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63;p40">
            <a:extLst>
              <a:ext uri="{FF2B5EF4-FFF2-40B4-BE49-F238E27FC236}">
                <a16:creationId xmlns:a16="http://schemas.microsoft.com/office/drawing/2014/main" id="{D47AAA91-8BE2-43C1-AB4F-483B6344257D}"/>
              </a:ext>
            </a:extLst>
          </p:cNvPr>
          <p:cNvSpPr txBox="1">
            <a:spLocks/>
          </p:cNvSpPr>
          <p:nvPr/>
        </p:nvSpPr>
        <p:spPr>
          <a:xfrm>
            <a:off x="964398" y="0"/>
            <a:ext cx="4929075" cy="42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1725" b="0" i="0" u="none" strike="noStrike" cap="none">
                <a:solidFill>
                  <a:srgbClr val="24526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sz="2400"/>
              <a:t>How We Work</a:t>
            </a:r>
            <a:endParaRPr lang="en-US" sz="2400" dirty="0"/>
          </a:p>
        </p:txBody>
      </p:sp>
      <p:sp>
        <p:nvSpPr>
          <p:cNvPr id="14" name="Google Shape;266;p40">
            <a:extLst>
              <a:ext uri="{FF2B5EF4-FFF2-40B4-BE49-F238E27FC236}">
                <a16:creationId xmlns:a16="http://schemas.microsoft.com/office/drawing/2014/main" id="{10794397-DCC9-494D-9C22-996176CF1C6D}"/>
              </a:ext>
            </a:extLst>
          </p:cNvPr>
          <p:cNvSpPr/>
          <p:nvPr/>
        </p:nvSpPr>
        <p:spPr>
          <a:xfrm>
            <a:off x="739623" y="813643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>
                <a:solidFill>
                  <a:srgbClr val="FF0000"/>
                </a:solidFill>
              </a:rPr>
              <a:t>Open</a:t>
            </a:r>
            <a:r>
              <a:rPr lang="en" sz="1725" b="1" dirty="0"/>
              <a:t>, Collaborative, Community </a:t>
            </a:r>
            <a:r>
              <a:rPr lang="en" sz="1725" b="1" dirty="0">
                <a:solidFill>
                  <a:srgbClr val="FF0000"/>
                </a:solidFill>
              </a:rPr>
              <a:t>Development</a:t>
            </a:r>
            <a:endParaRPr sz="675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>
            <a:spLocks noGrp="1"/>
          </p:cNvSpPr>
          <p:nvPr>
            <p:ph type="sldNum" idx="12"/>
          </p:nvPr>
        </p:nvSpPr>
        <p:spPr>
          <a:xfrm>
            <a:off x="6216161" y="5264051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314" name="Google Shape;314;p43"/>
          <p:cNvSpPr/>
          <p:nvPr/>
        </p:nvSpPr>
        <p:spPr>
          <a:xfrm>
            <a:off x="790500" y="1034717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/>
              <a:t>Open, </a:t>
            </a:r>
            <a:r>
              <a:rPr lang="en" sz="1725" b="1">
                <a:solidFill>
                  <a:srgbClr val="FF0000"/>
                </a:solidFill>
              </a:rPr>
              <a:t>Collaborative</a:t>
            </a:r>
            <a:r>
              <a:rPr lang="en" sz="1725" b="1"/>
              <a:t>, Community </a:t>
            </a:r>
            <a:r>
              <a:rPr lang="en" sz="1725" b="1">
                <a:solidFill>
                  <a:srgbClr val="FF0000"/>
                </a:solidFill>
              </a:rPr>
              <a:t>Development</a:t>
            </a:r>
            <a:endParaRPr sz="675">
              <a:solidFill>
                <a:srgbClr val="FF0000"/>
              </a:solidFill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794250" y="2457713"/>
            <a:ext cx="5269500" cy="14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/>
            <a:r>
              <a:rPr lang="en" sz="1350" i="1"/>
              <a:t>He who pays the piper …</a:t>
            </a:r>
            <a:endParaRPr sz="1350" i="1"/>
          </a:p>
          <a:p>
            <a:pPr algn="ctr"/>
            <a:r>
              <a:rPr lang="en" sz="1350"/>
              <a:t>Those who bring the resources (time and effort, or funds to buy time and effort) choose what to work on.</a:t>
            </a:r>
            <a:endParaRPr sz="1350"/>
          </a:p>
          <a:p>
            <a:pPr marL="342900" algn="ctr"/>
            <a:endParaRPr sz="1350"/>
          </a:p>
          <a:p>
            <a:pPr algn="ctr"/>
            <a:r>
              <a:rPr lang="en" sz="1350" i="1"/>
              <a:t>You break it, you bought it ...</a:t>
            </a:r>
            <a:endParaRPr sz="1350" i="1"/>
          </a:p>
          <a:p>
            <a:pPr algn="ctr"/>
            <a:r>
              <a:rPr lang="en" sz="1350"/>
              <a:t>You are not allowed to break what is already there for others. If you break it, you fix it.</a:t>
            </a:r>
            <a:endParaRPr sz="1350"/>
          </a:p>
        </p:txBody>
      </p:sp>
      <p:sp>
        <p:nvSpPr>
          <p:cNvPr id="316" name="Google Shape;316;p43"/>
          <p:cNvSpPr txBox="1"/>
          <p:nvPr/>
        </p:nvSpPr>
        <p:spPr>
          <a:xfrm>
            <a:off x="1433569" y="1455994"/>
            <a:ext cx="3998250" cy="46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350">
                <a:latin typeface="Tahoma"/>
                <a:ea typeface="Tahoma"/>
                <a:cs typeface="Tahoma"/>
                <a:sym typeface="Tahoma"/>
              </a:rPr>
              <a:t>We work together towards common goals formulated through community input, with two guiding principles ...</a:t>
            </a:r>
            <a:endParaRPr sz="13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4562238" y="4801214"/>
            <a:ext cx="205245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3"/>
              </a:rPr>
              <a:t>http://github.com/SasView</a:t>
            </a:r>
            <a:endParaRPr sz="675" dirty="0"/>
          </a:p>
        </p:txBody>
      </p:sp>
      <p:sp>
        <p:nvSpPr>
          <p:cNvPr id="318" name="Google Shape;318;p43"/>
          <p:cNvSpPr/>
          <p:nvPr/>
        </p:nvSpPr>
        <p:spPr>
          <a:xfrm>
            <a:off x="46406" y="4801214"/>
            <a:ext cx="183600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4"/>
              </a:rPr>
              <a:t>http://www.sasview.org</a:t>
            </a:r>
            <a:endParaRPr sz="675" dirty="0"/>
          </a:p>
        </p:txBody>
      </p:sp>
      <p:sp>
        <p:nvSpPr>
          <p:cNvPr id="11" name="Google Shape;263;p40">
            <a:extLst>
              <a:ext uri="{FF2B5EF4-FFF2-40B4-BE49-F238E27FC236}">
                <a16:creationId xmlns:a16="http://schemas.microsoft.com/office/drawing/2014/main" id="{8FD4437E-733A-4CE1-A1F2-8A82D8D0388A}"/>
              </a:ext>
            </a:extLst>
          </p:cNvPr>
          <p:cNvSpPr txBox="1">
            <a:spLocks/>
          </p:cNvSpPr>
          <p:nvPr/>
        </p:nvSpPr>
        <p:spPr>
          <a:xfrm>
            <a:off x="964398" y="0"/>
            <a:ext cx="4929075" cy="42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1725" b="0" i="0" u="none" strike="noStrike" cap="none">
                <a:solidFill>
                  <a:srgbClr val="24526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sz="2400"/>
              <a:t>How We Work</a:t>
            </a:r>
            <a:endParaRPr 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44"/>
          <p:cNvGrpSpPr/>
          <p:nvPr/>
        </p:nvGrpSpPr>
        <p:grpSpPr>
          <a:xfrm>
            <a:off x="3395757" y="1279969"/>
            <a:ext cx="3393224" cy="2416304"/>
            <a:chOff x="4527675" y="849375"/>
            <a:chExt cx="4524299" cy="3221739"/>
          </a:xfrm>
        </p:grpSpPr>
        <p:pic>
          <p:nvPicPr>
            <p:cNvPr id="324" name="Google Shape;32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27675" y="849375"/>
              <a:ext cx="2906626" cy="2516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20125" y="1990713"/>
              <a:ext cx="3031849" cy="2080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44"/>
          <p:cNvSpPr txBox="1">
            <a:spLocks noGrp="1"/>
          </p:cNvSpPr>
          <p:nvPr>
            <p:ph type="sldNum" idx="12"/>
          </p:nvPr>
        </p:nvSpPr>
        <p:spPr>
          <a:xfrm>
            <a:off x="6216161" y="5264051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328" name="Google Shape;328;p44"/>
          <p:cNvSpPr/>
          <p:nvPr/>
        </p:nvSpPr>
        <p:spPr>
          <a:xfrm>
            <a:off x="1229156" y="3814074"/>
            <a:ext cx="4293450" cy="70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i="1" dirty="0"/>
              <a:t>Ask not what the community is going to do for you, </a:t>
            </a:r>
            <a:endParaRPr sz="1350" i="1" dirty="0"/>
          </a:p>
          <a:p>
            <a:pPr algn="ctr">
              <a:buSzPts val="1800"/>
            </a:pPr>
            <a:r>
              <a:rPr lang="en" sz="1350" i="1" dirty="0"/>
              <a:t>ask what you can do for the community</a:t>
            </a:r>
            <a:endParaRPr sz="1350" i="1" dirty="0"/>
          </a:p>
          <a:p>
            <a:pPr marL="342900" indent="-219075" algn="r">
              <a:buSzPts val="1000"/>
              <a:buChar char="-"/>
            </a:pPr>
            <a:r>
              <a:rPr lang="en" sz="750" dirty="0"/>
              <a:t>P. Butler, March 2019</a:t>
            </a:r>
            <a:endParaRPr sz="750" dirty="0"/>
          </a:p>
        </p:txBody>
      </p:sp>
      <p:sp>
        <p:nvSpPr>
          <p:cNvPr id="329" name="Google Shape;329;p44"/>
          <p:cNvSpPr/>
          <p:nvPr/>
        </p:nvSpPr>
        <p:spPr>
          <a:xfrm>
            <a:off x="739510" y="828405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Open, Collaborative, </a:t>
            </a:r>
            <a:r>
              <a:rPr lang="en" sz="1725" b="1" dirty="0">
                <a:solidFill>
                  <a:srgbClr val="FF0000"/>
                </a:solidFill>
              </a:rPr>
              <a:t>Community Development</a:t>
            </a:r>
            <a:endParaRPr sz="675" dirty="0">
              <a:solidFill>
                <a:srgbClr val="FF0000"/>
              </a:solidFill>
            </a:endParaRPr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1" y="1337117"/>
            <a:ext cx="2457020" cy="184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088" y="2232092"/>
            <a:ext cx="1719731" cy="129148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/>
          <p:nvPr/>
        </p:nvSpPr>
        <p:spPr>
          <a:xfrm>
            <a:off x="4549501" y="4758590"/>
            <a:ext cx="205245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7"/>
              </a:rPr>
              <a:t>http://github.com/SasView</a:t>
            </a:r>
            <a:endParaRPr sz="675" dirty="0"/>
          </a:p>
        </p:txBody>
      </p:sp>
      <p:sp>
        <p:nvSpPr>
          <p:cNvPr id="333" name="Google Shape;333;p44"/>
          <p:cNvSpPr/>
          <p:nvPr/>
        </p:nvSpPr>
        <p:spPr>
          <a:xfrm>
            <a:off x="0" y="4808150"/>
            <a:ext cx="183600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8"/>
              </a:rPr>
              <a:t>http://www.sasview.org</a:t>
            </a:r>
            <a:endParaRPr sz="675" dirty="0"/>
          </a:p>
        </p:txBody>
      </p:sp>
      <p:sp>
        <p:nvSpPr>
          <p:cNvPr id="13" name="Google Shape;263;p40">
            <a:extLst>
              <a:ext uri="{FF2B5EF4-FFF2-40B4-BE49-F238E27FC236}">
                <a16:creationId xmlns:a16="http://schemas.microsoft.com/office/drawing/2014/main" id="{A6407C15-3D6A-4DE2-8E13-BCB087A6EFB8}"/>
              </a:ext>
            </a:extLst>
          </p:cNvPr>
          <p:cNvSpPr txBox="1">
            <a:spLocks/>
          </p:cNvSpPr>
          <p:nvPr/>
        </p:nvSpPr>
        <p:spPr>
          <a:xfrm>
            <a:off x="964398" y="0"/>
            <a:ext cx="4929075" cy="42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1725" b="0" i="0" u="none" strike="noStrike" cap="none">
                <a:solidFill>
                  <a:srgbClr val="24526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ahoma"/>
              <a:buNone/>
              <a:defRPr sz="2600" b="0" i="0" u="none" strike="noStrike" cap="non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sz="2400"/>
              <a:t>How We Work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937443" y="123371"/>
            <a:ext cx="4929075" cy="38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SINE 2020 Work - GUI</a:t>
            </a:r>
            <a:endParaRPr sz="2400" dirty="0"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309652"/>
            <a:ext cx="2977387" cy="24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969" y="1309650"/>
            <a:ext cx="2914033" cy="249277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/>
          <p:nvPr/>
        </p:nvSpPr>
        <p:spPr>
          <a:xfrm>
            <a:off x="3191400" y="2316263"/>
            <a:ext cx="567000" cy="51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42" name="Google Shape;342;p45"/>
          <p:cNvSpPr txBox="1"/>
          <p:nvPr/>
        </p:nvSpPr>
        <p:spPr>
          <a:xfrm>
            <a:off x="45244" y="3851363"/>
            <a:ext cx="320760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>
                <a:latin typeface="Tahoma"/>
                <a:ea typeface="Tahoma"/>
                <a:cs typeface="Tahoma"/>
                <a:sym typeface="Tahoma"/>
              </a:rPr>
              <a:t>wxPython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algn="ctr"/>
            <a:r>
              <a:rPr lang="en" sz="1050">
                <a:latin typeface="Tahoma"/>
                <a:ea typeface="Tahoma"/>
                <a:cs typeface="Tahoma"/>
                <a:sym typeface="Tahoma"/>
              </a:rPr>
              <a:t>Computation and GUI code mixed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algn="ctr"/>
            <a:r>
              <a:rPr lang="en" sz="1050">
                <a:latin typeface="Tahoma"/>
                <a:ea typeface="Tahoma"/>
                <a:cs typeface="Tahoma"/>
                <a:sym typeface="Tahoma"/>
              </a:rPr>
              <a:t>“Organically developed” - hard for new developers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3401981" y="3851363"/>
            <a:ext cx="347445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>
                <a:latin typeface="Tahoma"/>
                <a:ea typeface="Tahoma"/>
                <a:cs typeface="Tahoma"/>
                <a:sym typeface="Tahoma"/>
              </a:rPr>
              <a:t>PyQT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algn="ctr"/>
            <a:r>
              <a:rPr lang="en" sz="1050">
                <a:latin typeface="Tahoma"/>
                <a:ea typeface="Tahoma"/>
                <a:cs typeface="Tahoma"/>
                <a:sym typeface="Tahoma"/>
              </a:rPr>
              <a:t>Computation, GUI code, and models separated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  <a:p>
            <a:pPr algn="ctr"/>
            <a:r>
              <a:rPr lang="en" sz="1050">
                <a:latin typeface="Tahoma"/>
                <a:ea typeface="Tahoma"/>
                <a:cs typeface="Tahoma"/>
                <a:sym typeface="Tahoma"/>
              </a:rPr>
              <a:t>Structured and documented - easier for new developers</a:t>
            </a:r>
            <a:endParaRPr sz="105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>
            <a:spLocks noGrp="1"/>
          </p:cNvSpPr>
          <p:nvPr>
            <p:ph type="title"/>
          </p:nvPr>
        </p:nvSpPr>
        <p:spPr>
          <a:xfrm>
            <a:off x="964463" y="101600"/>
            <a:ext cx="4929075" cy="33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SINE 2020 Work - Code Separation</a:t>
            </a:r>
            <a:endParaRPr sz="2400" dirty="0"/>
          </a:p>
        </p:txBody>
      </p:sp>
      <p:pic>
        <p:nvPicPr>
          <p:cNvPr id="349" name="Google Shape;349;p46"/>
          <p:cNvPicPr preferRelativeResize="0"/>
          <p:nvPr/>
        </p:nvPicPr>
        <p:blipFill rotWithShape="1">
          <a:blip r:embed="rId3">
            <a:alphaModFix/>
          </a:blip>
          <a:srcRect t="22142"/>
          <a:stretch/>
        </p:blipFill>
        <p:spPr>
          <a:xfrm>
            <a:off x="390450" y="1195349"/>
            <a:ext cx="6015168" cy="351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964406" y="879016"/>
            <a:ext cx="4929075" cy="2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Jupyter Notebooks</a:t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944" y="1166006"/>
            <a:ext cx="3350101" cy="20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 rotWithShape="1">
          <a:blip r:embed="rId4">
            <a:alphaModFix/>
          </a:blip>
          <a:srcRect r="9804"/>
          <a:stretch/>
        </p:blipFill>
        <p:spPr>
          <a:xfrm>
            <a:off x="114300" y="1166007"/>
            <a:ext cx="3142876" cy="306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xfrm>
            <a:off x="936924" y="32916"/>
            <a:ext cx="4929075" cy="46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dirty="0"/>
              <a:t>A little history …</a:t>
            </a:r>
            <a:endParaRPr sz="2800" dirty="0"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6216161" y="5264051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grpSp>
        <p:nvGrpSpPr>
          <p:cNvPr id="134" name="Google Shape;134;p30"/>
          <p:cNvGrpSpPr/>
          <p:nvPr/>
        </p:nvGrpSpPr>
        <p:grpSpPr>
          <a:xfrm>
            <a:off x="886025" y="626110"/>
            <a:ext cx="5949909" cy="835135"/>
            <a:chOff x="1722071" y="1301754"/>
            <a:chExt cx="11918547" cy="1603942"/>
          </a:xfrm>
        </p:grpSpPr>
        <p:pic>
          <p:nvPicPr>
            <p:cNvPr id="135" name="Google Shape;135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35292" y="1409860"/>
              <a:ext cx="2131754" cy="984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30" descr="NSF_log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2071" y="1359755"/>
              <a:ext cx="1159675" cy="1034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30"/>
            <p:cNvSpPr/>
            <p:nvPr/>
          </p:nvSpPr>
          <p:spPr>
            <a:xfrm>
              <a:off x="8267917" y="1301754"/>
              <a:ext cx="5372701" cy="1603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088" tIns="22088" rIns="22088" bIns="22088" anchor="t" anchorCtr="0">
              <a:noAutofit/>
            </a:bodyPr>
            <a:lstStyle/>
            <a:p>
              <a:pPr>
                <a:buSzPts val="1500"/>
              </a:pPr>
              <a:r>
                <a:rPr lang="en" dirty="0">
                  <a:latin typeface="Calibri" panose="020F0502020204030204" pitchFamily="34" charset="0"/>
                  <a:ea typeface="Calibri"/>
                  <a:cs typeface="Calibri"/>
                  <a:sym typeface="Calibri"/>
                </a:rPr>
                <a:t>Heritage: NIST IGOR macros </a:t>
              </a:r>
              <a:endParaRPr dirty="0">
                <a:latin typeface="Calibri" panose="020F0502020204030204" pitchFamily="34" charset="0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r>
                <a:rPr lang="en" dirty="0">
                  <a:latin typeface="Calibri" panose="020F0502020204030204" pitchFamily="34" charset="0"/>
                  <a:ea typeface="Calibri"/>
                  <a:cs typeface="Calibri"/>
                  <a:sym typeface="Calibri"/>
                </a:rPr>
                <a:t>SansView is DANSE project output</a:t>
              </a:r>
              <a:endParaRPr dirty="0">
                <a:latin typeface="Calibri" panose="020F0502020204030204" pitchFamily="34" charset="0"/>
              </a:endParaRPr>
            </a:p>
            <a:p>
              <a:pPr>
                <a:buSzPts val="1500"/>
              </a:pPr>
              <a:r>
                <a:rPr lang="en" dirty="0">
                  <a:latin typeface="Calibri" panose="020F0502020204030204" pitchFamily="34" charset="0"/>
                  <a:ea typeface="Calibri"/>
                  <a:cs typeface="Calibri"/>
                  <a:sym typeface="Calibri"/>
                </a:rPr>
                <a:t>~ 8.5%  of funds were for SANS</a:t>
              </a:r>
            </a:p>
            <a:p>
              <a:pPr>
                <a:buSzPts val="1500"/>
              </a:pPr>
              <a:r>
                <a:rPr lang="en" dirty="0">
                  <a:latin typeface="Calibri" panose="020F0502020204030204" pitchFamily="34" charset="0"/>
                  <a:sym typeface="Calibri"/>
                </a:rPr>
                <a:t>         + </a:t>
              </a:r>
              <a:r>
                <a:rPr lang="en-US" dirty="0">
                  <a:latin typeface="Calibri" panose="020F0502020204030204" pitchFamily="34" charset="0"/>
                  <a:sym typeface="Calibri"/>
                </a:rPr>
                <a:t>BUMPS … see later</a:t>
              </a:r>
              <a:endParaRPr dirty="0">
                <a:latin typeface="Calibri" panose="020F0502020204030204" pitchFamily="34" charset="0"/>
              </a:endParaRPr>
            </a:p>
          </p:txBody>
        </p:sp>
        <p:pic>
          <p:nvPicPr>
            <p:cNvPr id="138" name="Google Shape;138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20592" y="1541550"/>
              <a:ext cx="2540327" cy="6706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30"/>
          <p:cNvSpPr/>
          <p:nvPr/>
        </p:nvSpPr>
        <p:spPr>
          <a:xfrm>
            <a:off x="815006" y="1587669"/>
            <a:ext cx="395865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/>
              <a:t>NIST Supported initial transition from NSF funding</a:t>
            </a:r>
            <a:endParaRPr sz="675"/>
          </a:p>
        </p:txBody>
      </p:sp>
      <p:sp>
        <p:nvSpPr>
          <p:cNvPr id="140" name="Google Shape;140;p30"/>
          <p:cNvSpPr/>
          <p:nvPr/>
        </p:nvSpPr>
        <p:spPr>
          <a:xfrm>
            <a:off x="395943" y="866629"/>
            <a:ext cx="490081" cy="3980434"/>
          </a:xfrm>
          <a:prstGeom prst="downArrow">
            <a:avLst>
              <a:gd name="adj1" fmla="val 50000"/>
              <a:gd name="adj2" fmla="val 50000"/>
            </a:avLst>
          </a:prstGeom>
          <a:blipFill rotWithShape="1">
            <a:blip r:embed="rId6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endParaRPr sz="1125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98378" y="750966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2006</a:t>
            </a:r>
            <a:endParaRPr sz="675" dirty="0"/>
          </a:p>
        </p:txBody>
      </p:sp>
      <p:sp>
        <p:nvSpPr>
          <p:cNvPr id="142" name="Google Shape;142;p30"/>
          <p:cNvSpPr txBox="1"/>
          <p:nvPr/>
        </p:nvSpPr>
        <p:spPr>
          <a:xfrm>
            <a:off x="98378" y="1282607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2011</a:t>
            </a:r>
            <a:endParaRPr sz="675" dirty="0"/>
          </a:p>
        </p:txBody>
      </p:sp>
      <p:sp>
        <p:nvSpPr>
          <p:cNvPr id="143" name="Google Shape;143;p30"/>
          <p:cNvSpPr txBox="1"/>
          <p:nvPr/>
        </p:nvSpPr>
        <p:spPr>
          <a:xfrm>
            <a:off x="98378" y="1529001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/>
              <a:t>2012</a:t>
            </a:r>
            <a:endParaRPr sz="675"/>
          </a:p>
        </p:txBody>
      </p:sp>
      <p:sp>
        <p:nvSpPr>
          <p:cNvPr id="144" name="Google Shape;144;p30"/>
          <p:cNvSpPr txBox="1"/>
          <p:nvPr/>
        </p:nvSpPr>
        <p:spPr>
          <a:xfrm>
            <a:off x="98378" y="1823898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/>
              <a:t>2013</a:t>
            </a:r>
            <a:endParaRPr sz="675"/>
          </a:p>
        </p:txBody>
      </p:sp>
      <p:sp>
        <p:nvSpPr>
          <p:cNvPr id="145" name="Google Shape;145;p30"/>
          <p:cNvSpPr/>
          <p:nvPr/>
        </p:nvSpPr>
        <p:spPr>
          <a:xfrm>
            <a:off x="3748906" y="2172983"/>
            <a:ext cx="2847600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 dirty="0"/>
              <a:t>2</a:t>
            </a:r>
            <a:r>
              <a:rPr lang="en" sz="1275" baseline="30000" dirty="0"/>
              <a:t>nd</a:t>
            </a:r>
            <a:r>
              <a:rPr lang="en" sz="1275" dirty="0"/>
              <a:t> Code Camp at ISIS April 2014</a:t>
            </a:r>
            <a:endParaRPr sz="675" dirty="0"/>
          </a:p>
        </p:txBody>
      </p:sp>
      <p:sp>
        <p:nvSpPr>
          <p:cNvPr id="146" name="Google Shape;146;p30"/>
          <p:cNvSpPr/>
          <p:nvPr/>
        </p:nvSpPr>
        <p:spPr>
          <a:xfrm>
            <a:off x="3748906" y="2450159"/>
            <a:ext cx="2774025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/>
              <a:t>3</a:t>
            </a:r>
            <a:r>
              <a:rPr lang="en" sz="1275" baseline="30000"/>
              <a:t>rd</a:t>
            </a:r>
            <a:r>
              <a:rPr lang="en" sz="1275"/>
              <a:t> Code Camp at ESS Feb 2015</a:t>
            </a:r>
            <a:endParaRPr sz="675"/>
          </a:p>
        </p:txBody>
      </p:sp>
      <p:sp>
        <p:nvSpPr>
          <p:cNvPr id="147" name="Google Shape;147;p30"/>
          <p:cNvSpPr/>
          <p:nvPr/>
        </p:nvSpPr>
        <p:spPr>
          <a:xfrm>
            <a:off x="3748906" y="2692997"/>
            <a:ext cx="3150675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/>
              <a:t>4</a:t>
            </a:r>
            <a:r>
              <a:rPr lang="en" sz="1275" baseline="30000"/>
              <a:t>th</a:t>
            </a:r>
            <a:r>
              <a:rPr lang="en" sz="1275"/>
              <a:t> Code Camp at TU Delft March 2016</a:t>
            </a:r>
            <a:endParaRPr sz="675"/>
          </a:p>
        </p:txBody>
      </p:sp>
      <p:sp>
        <p:nvSpPr>
          <p:cNvPr id="148" name="Google Shape;148;p30"/>
          <p:cNvSpPr/>
          <p:nvPr/>
        </p:nvSpPr>
        <p:spPr>
          <a:xfrm>
            <a:off x="3748906" y="2898109"/>
            <a:ext cx="2779650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/>
              <a:t>5</a:t>
            </a:r>
            <a:r>
              <a:rPr lang="en" sz="1275" baseline="30000"/>
              <a:t>th</a:t>
            </a:r>
            <a:r>
              <a:rPr lang="en" sz="1275"/>
              <a:t> Code Camp at ORNL Oct 2016</a:t>
            </a:r>
            <a:endParaRPr sz="675"/>
          </a:p>
        </p:txBody>
      </p:sp>
      <p:sp>
        <p:nvSpPr>
          <p:cNvPr id="149" name="Google Shape;149;p30"/>
          <p:cNvSpPr/>
          <p:nvPr/>
        </p:nvSpPr>
        <p:spPr>
          <a:xfrm>
            <a:off x="3748906" y="3144578"/>
            <a:ext cx="3132000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 dirty="0"/>
              <a:t>6</a:t>
            </a:r>
            <a:r>
              <a:rPr lang="en" sz="1275" baseline="30000" dirty="0"/>
              <a:t>th</a:t>
            </a:r>
            <a:r>
              <a:rPr lang="en" sz="1275" dirty="0"/>
              <a:t> Code Camp at ILL/ESRF April 2017</a:t>
            </a:r>
            <a:endParaRPr sz="675" dirty="0"/>
          </a:p>
        </p:txBody>
      </p:sp>
      <p:sp>
        <p:nvSpPr>
          <p:cNvPr id="150" name="Google Shape;150;p30"/>
          <p:cNvSpPr/>
          <p:nvPr/>
        </p:nvSpPr>
        <p:spPr>
          <a:xfrm>
            <a:off x="3748906" y="3423889"/>
            <a:ext cx="3160800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 dirty="0"/>
              <a:t>7</a:t>
            </a:r>
            <a:r>
              <a:rPr lang="en" sz="1275" baseline="30000" dirty="0"/>
              <a:t>th</a:t>
            </a:r>
            <a:r>
              <a:rPr lang="en" sz="1275" dirty="0"/>
              <a:t> Code Camp at DMSC October 2017</a:t>
            </a:r>
            <a:endParaRPr sz="675" dirty="0"/>
          </a:p>
        </p:txBody>
      </p:sp>
      <p:sp>
        <p:nvSpPr>
          <p:cNvPr id="151" name="Google Shape;151;p30"/>
          <p:cNvSpPr/>
          <p:nvPr/>
        </p:nvSpPr>
        <p:spPr>
          <a:xfrm>
            <a:off x="3748906" y="3744937"/>
            <a:ext cx="2732400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 dirty="0"/>
              <a:t>8</a:t>
            </a:r>
            <a:r>
              <a:rPr lang="en" sz="1275" baseline="30000" dirty="0"/>
              <a:t>th</a:t>
            </a:r>
            <a:r>
              <a:rPr lang="en" sz="1275" dirty="0"/>
              <a:t> Code Camp at ESS Sept 2018</a:t>
            </a:r>
            <a:endParaRPr sz="675" dirty="0"/>
          </a:p>
        </p:txBody>
      </p:sp>
      <p:sp>
        <p:nvSpPr>
          <p:cNvPr id="152" name="Google Shape;152;p30"/>
          <p:cNvSpPr txBox="1"/>
          <p:nvPr/>
        </p:nvSpPr>
        <p:spPr>
          <a:xfrm>
            <a:off x="98378" y="3989226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2018</a:t>
            </a:r>
            <a:endParaRPr sz="675" dirty="0"/>
          </a:p>
        </p:txBody>
      </p:sp>
      <p:sp>
        <p:nvSpPr>
          <p:cNvPr id="153" name="Google Shape;153;p30"/>
          <p:cNvSpPr/>
          <p:nvPr/>
        </p:nvSpPr>
        <p:spPr>
          <a:xfrm>
            <a:off x="3748906" y="4260612"/>
            <a:ext cx="3274875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 dirty="0"/>
              <a:t>1</a:t>
            </a:r>
            <a:r>
              <a:rPr lang="en" sz="1275" baseline="30000" dirty="0"/>
              <a:t>st</a:t>
            </a:r>
            <a:r>
              <a:rPr lang="en" sz="1275" dirty="0"/>
              <a:t> SasView User Meeting at SAS2018</a:t>
            </a:r>
            <a:endParaRPr sz="675" dirty="0"/>
          </a:p>
        </p:txBody>
      </p:sp>
      <p:sp>
        <p:nvSpPr>
          <p:cNvPr id="154" name="Google Shape;154;p30"/>
          <p:cNvSpPr/>
          <p:nvPr/>
        </p:nvSpPr>
        <p:spPr>
          <a:xfrm>
            <a:off x="813962" y="1862897"/>
            <a:ext cx="2587500" cy="35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/>
              <a:t>Transition to Community project.</a:t>
            </a:r>
            <a:endParaRPr sz="1275"/>
          </a:p>
          <a:p>
            <a:pPr algn="ctr">
              <a:buSzPts val="1700"/>
            </a:pPr>
            <a:r>
              <a:rPr lang="en" sz="1275"/>
              <a:t> </a:t>
            </a:r>
            <a:endParaRPr sz="1275"/>
          </a:p>
        </p:txBody>
      </p:sp>
      <p:sp>
        <p:nvSpPr>
          <p:cNvPr id="155" name="Google Shape;155;p30"/>
          <p:cNvSpPr txBox="1"/>
          <p:nvPr/>
        </p:nvSpPr>
        <p:spPr>
          <a:xfrm>
            <a:off x="98378" y="2128179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2014</a:t>
            </a:r>
            <a:endParaRPr sz="675" dirty="0"/>
          </a:p>
        </p:txBody>
      </p:sp>
      <p:sp>
        <p:nvSpPr>
          <p:cNvPr id="156" name="Google Shape;156;p30"/>
          <p:cNvSpPr txBox="1"/>
          <p:nvPr/>
        </p:nvSpPr>
        <p:spPr>
          <a:xfrm>
            <a:off x="98378" y="2468323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2015</a:t>
            </a:r>
            <a:endParaRPr sz="675" dirty="0"/>
          </a:p>
        </p:txBody>
      </p:sp>
      <p:sp>
        <p:nvSpPr>
          <p:cNvPr id="157" name="Google Shape;157;p30"/>
          <p:cNvSpPr txBox="1"/>
          <p:nvPr/>
        </p:nvSpPr>
        <p:spPr>
          <a:xfrm>
            <a:off x="98378" y="2772269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2016</a:t>
            </a:r>
            <a:endParaRPr sz="675" dirty="0"/>
          </a:p>
        </p:txBody>
      </p:sp>
      <p:sp>
        <p:nvSpPr>
          <p:cNvPr id="158" name="Google Shape;158;p30"/>
          <p:cNvSpPr txBox="1"/>
          <p:nvPr/>
        </p:nvSpPr>
        <p:spPr>
          <a:xfrm>
            <a:off x="98378" y="3294064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2017</a:t>
            </a:r>
            <a:endParaRPr sz="675" dirty="0"/>
          </a:p>
        </p:txBody>
      </p:sp>
      <p:sp>
        <p:nvSpPr>
          <p:cNvPr id="159" name="Google Shape;159;p30"/>
          <p:cNvSpPr/>
          <p:nvPr/>
        </p:nvSpPr>
        <p:spPr>
          <a:xfrm>
            <a:off x="3748906" y="1862897"/>
            <a:ext cx="3141000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/>
              <a:t>1</a:t>
            </a:r>
            <a:r>
              <a:rPr lang="en" sz="1275" baseline="30000"/>
              <a:t>st</a:t>
            </a:r>
            <a:r>
              <a:rPr lang="en" sz="1275"/>
              <a:t> Code Camp at NIST April 2013</a:t>
            </a:r>
            <a:endParaRPr sz="1725"/>
          </a:p>
        </p:txBody>
      </p:sp>
      <p:sp>
        <p:nvSpPr>
          <p:cNvPr id="160" name="Google Shape;160;p30"/>
          <p:cNvSpPr txBox="1"/>
          <p:nvPr/>
        </p:nvSpPr>
        <p:spPr>
          <a:xfrm>
            <a:off x="2381315" y="4243858"/>
            <a:ext cx="11115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 dirty="0"/>
              <a:t>v4.2 released</a:t>
            </a:r>
            <a:endParaRPr sz="1275" dirty="0"/>
          </a:p>
        </p:txBody>
      </p:sp>
      <p:sp>
        <p:nvSpPr>
          <p:cNvPr id="161" name="Google Shape;161;p30"/>
          <p:cNvSpPr txBox="1"/>
          <p:nvPr/>
        </p:nvSpPr>
        <p:spPr>
          <a:xfrm>
            <a:off x="2381315" y="4057539"/>
            <a:ext cx="1307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 dirty="0"/>
              <a:t>v5.0b1 released</a:t>
            </a:r>
            <a:endParaRPr sz="1275" dirty="0"/>
          </a:p>
        </p:txBody>
      </p:sp>
      <p:sp>
        <p:nvSpPr>
          <p:cNvPr id="162" name="Google Shape;162;p30"/>
          <p:cNvSpPr txBox="1"/>
          <p:nvPr/>
        </p:nvSpPr>
        <p:spPr>
          <a:xfrm>
            <a:off x="2381315" y="2356729"/>
            <a:ext cx="11115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/>
              <a:t>v3.0 released</a:t>
            </a:r>
            <a:endParaRPr sz="1275"/>
          </a:p>
        </p:txBody>
      </p:sp>
      <p:sp>
        <p:nvSpPr>
          <p:cNvPr id="163" name="Google Shape;163;p30"/>
          <p:cNvSpPr txBox="1"/>
          <p:nvPr/>
        </p:nvSpPr>
        <p:spPr>
          <a:xfrm>
            <a:off x="886025" y="2372251"/>
            <a:ext cx="1277325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/>
              <a:t>Move to GitHub</a:t>
            </a:r>
            <a:endParaRPr sz="675"/>
          </a:p>
        </p:txBody>
      </p:sp>
      <p:sp>
        <p:nvSpPr>
          <p:cNvPr id="164" name="Google Shape;164;p30"/>
          <p:cNvSpPr txBox="1"/>
          <p:nvPr/>
        </p:nvSpPr>
        <p:spPr>
          <a:xfrm>
            <a:off x="2381315" y="2533747"/>
            <a:ext cx="11115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/>
              <a:t>v3.1 released</a:t>
            </a:r>
            <a:endParaRPr sz="1275"/>
          </a:p>
        </p:txBody>
      </p:sp>
      <p:sp>
        <p:nvSpPr>
          <p:cNvPr id="165" name="Google Shape;165;p30"/>
          <p:cNvSpPr txBox="1"/>
          <p:nvPr/>
        </p:nvSpPr>
        <p:spPr>
          <a:xfrm>
            <a:off x="2381314" y="2887763"/>
            <a:ext cx="11115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/>
              <a:t>v4.0 released</a:t>
            </a:r>
            <a:endParaRPr sz="1275"/>
          </a:p>
        </p:txBody>
      </p:sp>
      <p:sp>
        <p:nvSpPr>
          <p:cNvPr id="166" name="Google Shape;166;p30"/>
          <p:cNvSpPr txBox="1"/>
          <p:nvPr/>
        </p:nvSpPr>
        <p:spPr>
          <a:xfrm>
            <a:off x="2365961" y="3183879"/>
            <a:ext cx="11115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/>
              <a:t>v4.1 released</a:t>
            </a:r>
            <a:endParaRPr sz="1275"/>
          </a:p>
        </p:txBody>
      </p:sp>
      <p:sp>
        <p:nvSpPr>
          <p:cNvPr id="167" name="Google Shape;167;p30"/>
          <p:cNvSpPr txBox="1"/>
          <p:nvPr/>
        </p:nvSpPr>
        <p:spPr>
          <a:xfrm>
            <a:off x="700054" y="2532436"/>
            <a:ext cx="164925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700"/>
            </a:pPr>
            <a:r>
              <a:rPr lang="en" sz="1275" dirty="0"/>
              <a:t>Rename to SasView</a:t>
            </a:r>
            <a:endParaRPr sz="1275" dirty="0"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8260" y="3144578"/>
            <a:ext cx="1444332" cy="1175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98378" y="4623050"/>
            <a:ext cx="595125" cy="25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2019</a:t>
            </a:r>
            <a:endParaRPr sz="675" dirty="0"/>
          </a:p>
        </p:txBody>
      </p:sp>
      <p:sp>
        <p:nvSpPr>
          <p:cNvPr id="170" name="Google Shape;170;p30"/>
          <p:cNvSpPr txBox="1"/>
          <p:nvPr/>
        </p:nvSpPr>
        <p:spPr>
          <a:xfrm>
            <a:off x="2429231" y="4461102"/>
            <a:ext cx="1277325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>
              <a:buSzPts val="1700"/>
            </a:pPr>
            <a:r>
              <a:rPr lang="en" sz="1275" dirty="0"/>
              <a:t>v4.2.1 released</a:t>
            </a:r>
            <a:endParaRPr sz="1275" dirty="0"/>
          </a:p>
        </p:txBody>
      </p:sp>
      <p:sp>
        <p:nvSpPr>
          <p:cNvPr id="171" name="Google Shape;171;p30"/>
          <p:cNvSpPr txBox="1"/>
          <p:nvPr/>
        </p:nvSpPr>
        <p:spPr>
          <a:xfrm>
            <a:off x="2429240" y="4629475"/>
            <a:ext cx="1307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>
              <a:buSzPts val="1700"/>
            </a:pPr>
            <a:r>
              <a:rPr lang="en" sz="1275" dirty="0"/>
              <a:t>v5.0b2 released</a:t>
            </a:r>
            <a:endParaRPr sz="1275" dirty="0"/>
          </a:p>
        </p:txBody>
      </p:sp>
      <p:sp>
        <p:nvSpPr>
          <p:cNvPr id="172" name="Google Shape;172;p30"/>
          <p:cNvSpPr/>
          <p:nvPr/>
        </p:nvSpPr>
        <p:spPr>
          <a:xfrm>
            <a:off x="3748913" y="4745070"/>
            <a:ext cx="3274875" cy="1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>
              <a:buSzPts val="1700"/>
            </a:pPr>
            <a:r>
              <a:rPr lang="en" sz="1275" b="1" dirty="0"/>
              <a:t>9</a:t>
            </a:r>
            <a:r>
              <a:rPr lang="en" sz="1275" b="1" baseline="30000" dirty="0"/>
              <a:t>th</a:t>
            </a:r>
            <a:r>
              <a:rPr lang="en" sz="1275" b="1" dirty="0"/>
              <a:t> Code Camp at ILL/ESRF March 2019</a:t>
            </a:r>
            <a:endParaRPr sz="675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>
            <a:spLocks noGrp="1"/>
          </p:cNvSpPr>
          <p:nvPr>
            <p:ph type="title"/>
          </p:nvPr>
        </p:nvSpPr>
        <p:spPr>
          <a:xfrm>
            <a:off x="964406" y="879016"/>
            <a:ext cx="4929075" cy="21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Jupyter Notebooks</a:t>
            </a:r>
            <a:endParaRPr/>
          </a:p>
        </p:txBody>
      </p:sp>
      <p:pic>
        <p:nvPicPr>
          <p:cNvPr id="362" name="Google Shape;362;p48"/>
          <p:cNvPicPr preferRelativeResize="0"/>
          <p:nvPr/>
        </p:nvPicPr>
        <p:blipFill rotWithShape="1">
          <a:blip r:embed="rId3">
            <a:alphaModFix/>
          </a:blip>
          <a:srcRect b="28871"/>
          <a:stretch/>
        </p:blipFill>
        <p:spPr>
          <a:xfrm>
            <a:off x="91707" y="1095019"/>
            <a:ext cx="4413899" cy="308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125" y="1453968"/>
            <a:ext cx="2629875" cy="2972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964406" y="97789"/>
            <a:ext cx="4929075" cy="32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The RoadMap</a:t>
            </a:r>
            <a:endParaRPr sz="2400" dirty="0"/>
          </a:p>
        </p:txBody>
      </p:sp>
      <p:sp>
        <p:nvSpPr>
          <p:cNvPr id="369" name="Google Shape;369;p49"/>
          <p:cNvSpPr txBox="1"/>
          <p:nvPr/>
        </p:nvSpPr>
        <p:spPr>
          <a:xfrm>
            <a:off x="1781775" y="4199550"/>
            <a:ext cx="3294450" cy="3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 u="sng">
                <a:solidFill>
                  <a:schemeClr val="hlink"/>
                </a:solidFill>
                <a:hlinkClick r:id="rId3"/>
              </a:rPr>
              <a:t>https://github.com/SasView/documents</a:t>
            </a:r>
            <a:endParaRPr sz="1050"/>
          </a:p>
          <a:p>
            <a:pPr algn="ctr"/>
            <a:endParaRPr sz="1050"/>
          </a:p>
        </p:txBody>
      </p:sp>
      <p:pic>
        <p:nvPicPr>
          <p:cNvPr id="370" name="Google Shape;3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532" y="1088520"/>
            <a:ext cx="3988381" cy="296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1055419"/>
            <a:ext cx="2828195" cy="26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9"/>
          <p:cNvSpPr txBox="1"/>
          <p:nvPr/>
        </p:nvSpPr>
        <p:spPr>
          <a:xfrm>
            <a:off x="373838" y="3296813"/>
            <a:ext cx="6110325" cy="5771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 b="1">
                <a:latin typeface="Tahoma"/>
                <a:ea typeface="Tahoma"/>
                <a:cs typeface="Tahoma"/>
                <a:sym typeface="Tahoma"/>
              </a:rPr>
              <a:t>Living document</a:t>
            </a:r>
            <a:endParaRPr sz="1050" b="1">
              <a:latin typeface="Tahoma"/>
              <a:ea typeface="Tahoma"/>
              <a:cs typeface="Tahoma"/>
              <a:sym typeface="Tahoma"/>
            </a:endParaRPr>
          </a:p>
          <a:p>
            <a:pPr algn="ctr"/>
            <a:r>
              <a:rPr lang="en" sz="1050" b="1">
                <a:latin typeface="Tahoma"/>
                <a:ea typeface="Tahoma"/>
                <a:cs typeface="Tahoma"/>
                <a:sym typeface="Tahoma"/>
              </a:rPr>
              <a:t>Directs work for developers and helps find candidate projects for funding.</a:t>
            </a:r>
            <a:endParaRPr sz="1050" b="1">
              <a:latin typeface="Tahoma"/>
              <a:ea typeface="Tahoma"/>
              <a:cs typeface="Tahoma"/>
              <a:sym typeface="Tahoma"/>
            </a:endParaRPr>
          </a:p>
          <a:p>
            <a:pPr algn="ctr"/>
            <a:r>
              <a:rPr lang="en" sz="1050" b="1">
                <a:latin typeface="Tahoma"/>
                <a:ea typeface="Tahoma"/>
                <a:cs typeface="Tahoma"/>
                <a:sym typeface="Tahoma"/>
              </a:rPr>
              <a:t>Discussed and updated at each Code Camp.</a:t>
            </a:r>
            <a:endParaRPr sz="105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title"/>
          </p:nvPr>
        </p:nvSpPr>
        <p:spPr>
          <a:xfrm>
            <a:off x="964406" y="166914"/>
            <a:ext cx="4929075" cy="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Roadmap Late 2018 to mid 2019</a:t>
            </a:r>
            <a:endParaRPr sz="2400" dirty="0"/>
          </a:p>
        </p:txBody>
      </p:sp>
      <p:sp>
        <p:nvSpPr>
          <p:cNvPr id="378" name="Google Shape;378;p50"/>
          <p:cNvSpPr txBox="1"/>
          <p:nvPr/>
        </p:nvSpPr>
        <p:spPr>
          <a:xfrm>
            <a:off x="1716460" y="4619932"/>
            <a:ext cx="3294450" cy="3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 u="sng" dirty="0">
                <a:solidFill>
                  <a:schemeClr val="hlink"/>
                </a:solidFill>
                <a:hlinkClick r:id="rId3"/>
              </a:rPr>
              <a:t>https://github.com/SasView/documents</a:t>
            </a:r>
            <a:endParaRPr sz="1050" dirty="0"/>
          </a:p>
          <a:p>
            <a:pPr algn="ctr"/>
            <a:endParaRPr sz="1050" dirty="0"/>
          </a:p>
        </p:txBody>
      </p:sp>
      <p:sp>
        <p:nvSpPr>
          <p:cNvPr id="379" name="Google Shape;379;p50"/>
          <p:cNvSpPr txBox="1"/>
          <p:nvPr/>
        </p:nvSpPr>
        <p:spPr>
          <a:xfrm>
            <a:off x="282994" y="1004475"/>
            <a:ext cx="646785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Move focus of all GUI efforts to the new Qt GUI </a:t>
            </a:r>
            <a:r>
              <a:rPr lang="en" sz="900" dirty="0">
                <a:solidFill>
                  <a:schemeClr val="accent2"/>
                </a:solidFill>
              </a:rPr>
              <a:t>Done. Major bug fixes only to 4.x GUI</a:t>
            </a:r>
            <a:endParaRPr sz="900" dirty="0">
              <a:solidFill>
                <a:schemeClr val="accent2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Parallel development and release tracks (5.x + 4.x) </a:t>
            </a:r>
            <a:r>
              <a:rPr lang="en" sz="900" dirty="0">
                <a:solidFill>
                  <a:schemeClr val="accent2"/>
                </a:solidFill>
              </a:rPr>
              <a:t>Working, but needs streamlining from 5.0 release</a:t>
            </a:r>
            <a:endParaRPr sz="900" dirty="0">
              <a:solidFill>
                <a:schemeClr val="accent2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Complete beta approximation work </a:t>
            </a:r>
            <a:r>
              <a:rPr lang="en" sz="900" dirty="0">
                <a:solidFill>
                  <a:srgbClr val="FF9900"/>
                </a:solidFill>
              </a:rPr>
              <a:t>In testing</a:t>
            </a:r>
            <a:endParaRPr sz="900" dirty="0">
              <a:solidFill>
                <a:srgbClr val="FF9900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New, more flexible interaction volumes/radii </a:t>
            </a:r>
            <a:r>
              <a:rPr lang="en" sz="900" dirty="0">
                <a:solidFill>
                  <a:srgbClr val="FF9900"/>
                </a:solidFill>
              </a:rPr>
              <a:t>Underway?</a:t>
            </a:r>
            <a:endParaRPr sz="900" dirty="0">
              <a:solidFill>
                <a:srgbClr val="FF9900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Community meeting at SAS 2018 </a:t>
            </a:r>
            <a:r>
              <a:rPr lang="en" sz="900" dirty="0">
                <a:solidFill>
                  <a:schemeClr val="accent2"/>
                </a:solidFill>
              </a:rPr>
              <a:t>Done</a:t>
            </a:r>
            <a:endParaRPr sz="900" dirty="0">
              <a:solidFill>
                <a:schemeClr val="accent2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Complete SasView paper </a:t>
            </a:r>
            <a:r>
              <a:rPr lang="en" sz="900" dirty="0">
                <a:solidFill>
                  <a:srgbClr val="FF9900"/>
                </a:solidFill>
              </a:rPr>
              <a:t>Started</a:t>
            </a:r>
            <a:endParaRPr sz="900" dirty="0">
              <a:solidFill>
                <a:srgbClr val="FF9900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Consolidate and extend training material - both written tutorials and hands-on training material. </a:t>
            </a:r>
            <a:r>
              <a:rPr lang="en" sz="900" dirty="0">
                <a:solidFill>
                  <a:schemeClr val="accent2"/>
                </a:solidFill>
              </a:rPr>
              <a:t>Ongoing</a:t>
            </a:r>
            <a:endParaRPr sz="900" dirty="0">
              <a:solidFill>
                <a:schemeClr val="accent2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Update model marketplace </a:t>
            </a:r>
            <a:r>
              <a:rPr lang="en" sz="900" dirty="0">
                <a:solidFill>
                  <a:srgbClr val="FF0000"/>
                </a:solidFill>
              </a:rPr>
              <a:t>Needs developer</a:t>
            </a:r>
            <a:endParaRPr sz="900" dirty="0">
              <a:solidFill>
                <a:srgbClr val="FF0000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Create plan for developing community interactions. </a:t>
            </a:r>
            <a:r>
              <a:rPr lang="en" sz="900" dirty="0">
                <a:solidFill>
                  <a:srgbClr val="FF9900"/>
                </a:solidFill>
              </a:rPr>
              <a:t>Started</a:t>
            </a:r>
            <a:endParaRPr sz="900" dirty="0">
              <a:solidFill>
                <a:srgbClr val="FF9900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Fixes to custom model editor to support polydispersity </a:t>
            </a:r>
            <a:r>
              <a:rPr lang="en" sz="900" dirty="0">
                <a:solidFill>
                  <a:schemeClr val="accent2"/>
                </a:solidFill>
              </a:rPr>
              <a:t>Done</a:t>
            </a:r>
            <a:endParaRPr sz="900" dirty="0">
              <a:solidFill>
                <a:schemeClr val="accent2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Incorporation of models from:</a:t>
            </a:r>
            <a:endParaRPr sz="900" dirty="0">
              <a:solidFill>
                <a:srgbClr val="24292E"/>
              </a:solidFill>
            </a:endParaRPr>
          </a:p>
          <a:p>
            <a:pPr marL="685800" lvl="1" indent="-223838">
              <a:lnSpc>
                <a:spcPct val="115000"/>
              </a:lnSpc>
              <a:buClr>
                <a:schemeClr val="dk1"/>
              </a:buClr>
              <a:buSzPts val="1100"/>
              <a:buAutoNum type="alphaLcPeriod"/>
            </a:pPr>
            <a:r>
              <a:rPr lang="en" sz="900" dirty="0">
                <a:solidFill>
                  <a:srgbClr val="24292E"/>
                </a:solidFill>
              </a:rPr>
              <a:t>SASFit</a:t>
            </a:r>
            <a:r>
              <a:rPr lang="en" sz="900" u="sng" dirty="0">
                <a:solidFill>
                  <a:srgbClr val="0366D6"/>
                </a:solidFill>
                <a:hlinkClick r:id="rId4"/>
              </a:rPr>
              <a:t>^7</a:t>
            </a:r>
            <a:r>
              <a:rPr lang="en" sz="900" dirty="0">
                <a:solidFill>
                  <a:srgbClr val="24292E"/>
                </a:solidFill>
              </a:rPr>
              <a:t> </a:t>
            </a:r>
            <a:r>
              <a:rPr lang="en" sz="900" dirty="0">
                <a:solidFill>
                  <a:schemeClr val="accent2"/>
                </a:solidFill>
              </a:rPr>
              <a:t>Work done, but not shipping by default. https://github.com/SasView/sasfit-models</a:t>
            </a:r>
            <a:endParaRPr sz="900" dirty="0">
              <a:solidFill>
                <a:schemeClr val="accent2"/>
              </a:solidFill>
            </a:endParaRPr>
          </a:p>
          <a:p>
            <a:pPr marL="685800" lvl="1" indent="-223838">
              <a:lnSpc>
                <a:spcPct val="115000"/>
              </a:lnSpc>
              <a:buClr>
                <a:schemeClr val="dk1"/>
              </a:buClr>
              <a:buSzPts val="1100"/>
              <a:buAutoNum type="alphaLcPeriod"/>
            </a:pPr>
            <a:r>
              <a:rPr lang="en" sz="900" dirty="0">
                <a:solidFill>
                  <a:srgbClr val="24292E"/>
                </a:solidFill>
              </a:rPr>
              <a:t>Scatter</a:t>
            </a:r>
            <a:r>
              <a:rPr lang="en" sz="900" u="sng" dirty="0">
                <a:solidFill>
                  <a:srgbClr val="0366D6"/>
                </a:solidFill>
                <a:hlinkClick r:id="rId5"/>
              </a:rPr>
              <a:t>^8</a:t>
            </a:r>
            <a:r>
              <a:rPr lang="en" sz="900" dirty="0">
                <a:solidFill>
                  <a:srgbClr val="24292E"/>
                </a:solidFill>
              </a:rPr>
              <a:t> (Förster - crystalline materials models primarily) </a:t>
            </a:r>
            <a:r>
              <a:rPr lang="en" sz="900" dirty="0">
                <a:solidFill>
                  <a:srgbClr val="FF9900"/>
                </a:solidFill>
              </a:rPr>
              <a:t>In discussions with BornAgain team</a:t>
            </a:r>
            <a:endParaRPr sz="900" dirty="0">
              <a:solidFill>
                <a:srgbClr val="FF9900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Project infrastructure cleanup:</a:t>
            </a:r>
            <a:endParaRPr sz="900" dirty="0">
              <a:solidFill>
                <a:srgbClr val="24292E"/>
              </a:solidFill>
            </a:endParaRPr>
          </a:p>
          <a:p>
            <a:pPr marL="685800" lvl="1" indent="-223838">
              <a:lnSpc>
                <a:spcPct val="115000"/>
              </a:lnSpc>
              <a:buClr>
                <a:schemeClr val="dk1"/>
              </a:buClr>
              <a:buSzPts val="1100"/>
              <a:buAutoNum type="alphaLcPeriod"/>
            </a:pPr>
            <a:r>
              <a:rPr lang="en" sz="900" dirty="0">
                <a:solidFill>
                  <a:srgbClr val="24292E"/>
                </a:solidFill>
              </a:rPr>
              <a:t>ticket review/cull given 5.0 release </a:t>
            </a:r>
            <a:r>
              <a:rPr lang="en" sz="900" dirty="0">
                <a:solidFill>
                  <a:srgbClr val="FF9900"/>
                </a:solidFill>
              </a:rPr>
              <a:t>Ongoing</a:t>
            </a:r>
            <a:endParaRPr sz="900" dirty="0">
              <a:solidFill>
                <a:srgbClr val="FF9900"/>
              </a:solidFill>
            </a:endParaRPr>
          </a:p>
          <a:p>
            <a:pPr marL="685800" lvl="1" indent="-223838">
              <a:lnSpc>
                <a:spcPct val="115000"/>
              </a:lnSpc>
              <a:buClr>
                <a:schemeClr val="dk1"/>
              </a:buClr>
              <a:buSzPts val="1100"/>
              <a:buAutoNum type="alphaLcPeriod"/>
            </a:pPr>
            <a:r>
              <a:rPr lang="en" sz="900" dirty="0">
                <a:solidFill>
                  <a:srgbClr val="24292E"/>
                </a:solidFill>
              </a:rPr>
              <a:t>possible move to GitHub issues. </a:t>
            </a:r>
            <a:r>
              <a:rPr lang="en" sz="900" dirty="0">
                <a:solidFill>
                  <a:srgbClr val="FF9900"/>
                </a:solidFill>
              </a:rPr>
              <a:t>Underway</a:t>
            </a:r>
            <a:endParaRPr sz="900" dirty="0">
              <a:solidFill>
                <a:srgbClr val="FF9900"/>
              </a:solidFill>
            </a:endParaRPr>
          </a:p>
          <a:p>
            <a:pPr marL="342900" indent="-228600">
              <a:lnSpc>
                <a:spcPct val="115000"/>
              </a:lnSpc>
              <a:buClr>
                <a:srgbClr val="24292E"/>
              </a:buClr>
              <a:buSzPts val="1200"/>
              <a:buChar char="●"/>
            </a:pPr>
            <a:r>
              <a:rPr lang="en" sz="900" dirty="0">
                <a:solidFill>
                  <a:srgbClr val="24292E"/>
                </a:solidFill>
              </a:rPr>
              <a:t>Release </a:t>
            </a:r>
            <a:endParaRPr sz="900" dirty="0">
              <a:solidFill>
                <a:srgbClr val="24292E"/>
              </a:solidFill>
            </a:endParaRPr>
          </a:p>
          <a:p>
            <a:pPr marL="685800" lvl="1" indent="-223838">
              <a:lnSpc>
                <a:spcPct val="115000"/>
              </a:lnSpc>
              <a:buClr>
                <a:schemeClr val="dk1"/>
              </a:buClr>
              <a:buSzPts val="1100"/>
              <a:buAutoNum type="alphaLcPeriod"/>
            </a:pPr>
            <a:r>
              <a:rPr lang="en" sz="900" dirty="0">
                <a:solidFill>
                  <a:srgbClr val="24292E"/>
                </a:solidFill>
              </a:rPr>
              <a:t>5.0 alpha (late 2018) </a:t>
            </a:r>
            <a:r>
              <a:rPr lang="en" sz="900" dirty="0">
                <a:solidFill>
                  <a:schemeClr val="accent2"/>
                </a:solidFill>
              </a:rPr>
              <a:t>Done</a:t>
            </a:r>
            <a:endParaRPr sz="900" dirty="0">
              <a:solidFill>
                <a:schemeClr val="accent2"/>
              </a:solidFill>
            </a:endParaRPr>
          </a:p>
          <a:p>
            <a:pPr marL="685800" lvl="1" indent="-223838">
              <a:lnSpc>
                <a:spcPct val="115000"/>
              </a:lnSpc>
              <a:buClr>
                <a:schemeClr val="dk1"/>
              </a:buClr>
              <a:buSzPts val="1100"/>
              <a:buAutoNum type="alphaLcPeriod"/>
            </a:pPr>
            <a:r>
              <a:rPr lang="en" sz="900" dirty="0">
                <a:solidFill>
                  <a:srgbClr val="24292E"/>
                </a:solidFill>
              </a:rPr>
              <a:t>5.0 beta (early 2019) </a:t>
            </a:r>
            <a:r>
              <a:rPr lang="en" sz="900" dirty="0">
                <a:solidFill>
                  <a:schemeClr val="accent2"/>
                </a:solidFill>
              </a:rPr>
              <a:t>Done</a:t>
            </a:r>
            <a:endParaRPr sz="900" dirty="0">
              <a:solidFill>
                <a:schemeClr val="accent2"/>
              </a:solidFill>
            </a:endParaRPr>
          </a:p>
          <a:p>
            <a:pPr marL="685800" lvl="1" indent="-223838">
              <a:lnSpc>
                <a:spcPct val="115000"/>
              </a:lnSpc>
              <a:buClr>
                <a:schemeClr val="dk1"/>
              </a:buClr>
              <a:buSzPts val="1100"/>
              <a:buAutoNum type="alphaLcPeriod"/>
            </a:pPr>
            <a:r>
              <a:rPr lang="en" sz="900" dirty="0">
                <a:solidFill>
                  <a:srgbClr val="24292E"/>
                </a:solidFill>
              </a:rPr>
              <a:t>5.0 (mid 2019) </a:t>
            </a:r>
            <a:r>
              <a:rPr lang="en" sz="900" dirty="0">
                <a:solidFill>
                  <a:srgbClr val="FF9900"/>
                </a:solidFill>
              </a:rPr>
              <a:t>On track</a:t>
            </a:r>
            <a:endParaRPr sz="900" dirty="0">
              <a:solidFill>
                <a:srgbClr val="FF9900"/>
              </a:solidFill>
            </a:endParaRPr>
          </a:p>
          <a:p>
            <a:pPr marL="685800" lvl="1" indent="-223838">
              <a:lnSpc>
                <a:spcPct val="115000"/>
              </a:lnSpc>
              <a:buClr>
                <a:schemeClr val="dk1"/>
              </a:buClr>
              <a:buSzPts val="1100"/>
              <a:buAutoNum type="alphaLcPeriod"/>
            </a:pPr>
            <a:r>
              <a:rPr lang="en" sz="900" dirty="0">
                <a:solidFill>
                  <a:srgbClr val="24292E"/>
                </a:solidFill>
              </a:rPr>
              <a:t>4.2 </a:t>
            </a:r>
            <a:r>
              <a:rPr lang="en" sz="900" dirty="0">
                <a:solidFill>
                  <a:schemeClr val="accent2"/>
                </a:solidFill>
              </a:rPr>
              <a:t>Done</a:t>
            </a:r>
            <a:endParaRPr sz="900" dirty="0">
              <a:solidFill>
                <a:schemeClr val="accent2"/>
              </a:solidFill>
            </a:endParaRPr>
          </a:p>
        </p:txBody>
      </p:sp>
      <p:sp>
        <p:nvSpPr>
          <p:cNvPr id="380" name="Google Shape;380;p50"/>
          <p:cNvSpPr txBox="1"/>
          <p:nvPr/>
        </p:nvSpPr>
        <p:spPr>
          <a:xfrm>
            <a:off x="3144544" y="3734231"/>
            <a:ext cx="3644325" cy="361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900">
                <a:solidFill>
                  <a:srgbClr val="24292E"/>
                </a:solidFill>
              </a:rPr>
              <a:t>Not in roadmap for this period …</a:t>
            </a:r>
            <a:endParaRPr sz="900">
              <a:solidFill>
                <a:srgbClr val="24292E"/>
              </a:solidFill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900">
                <a:solidFill>
                  <a:srgbClr val="24292E"/>
                </a:solidFill>
              </a:rPr>
              <a:t>Complete separation of sascalc package / headless usage</a:t>
            </a:r>
            <a:endParaRPr sz="9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>
            <a:spLocks noGrp="1"/>
          </p:cNvSpPr>
          <p:nvPr>
            <p:ph type="sldNum" idx="12"/>
          </p:nvPr>
        </p:nvSpPr>
        <p:spPr>
          <a:xfrm>
            <a:off x="6139404" y="5264051"/>
            <a:ext cx="367425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386" name="Google Shape;386;p51"/>
          <p:cNvSpPr/>
          <p:nvPr/>
        </p:nvSpPr>
        <p:spPr>
          <a:xfrm>
            <a:off x="1783135" y="3637061"/>
            <a:ext cx="3291750" cy="77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125" b="1"/>
              <a:t>SESANS</a:t>
            </a:r>
            <a:endParaRPr sz="675"/>
          </a:p>
          <a:p>
            <a:pPr algn="ctr">
              <a:buSzPts val="1500"/>
            </a:pPr>
            <a:r>
              <a:rPr lang="en" sz="1125"/>
              <a:t>Automatic transform of SANS model to P(z)</a:t>
            </a: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r>
              <a:rPr lang="en" sz="1125"/>
              <a:t>Plotting and fitting of SESANS data from GUI</a:t>
            </a: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r>
              <a:rPr lang="en" sz="1125"/>
              <a:t>Example scripts for fitting SESANS data</a:t>
            </a:r>
            <a:endParaRPr sz="675"/>
          </a:p>
          <a:p>
            <a:pPr algn="ctr">
              <a:buSzPts val="1500"/>
            </a:pPr>
            <a:r>
              <a:rPr lang="en" sz="1125"/>
              <a:t>Simultaneous fitting of SANS &amp; SESANS</a:t>
            </a:r>
            <a:endParaRPr sz="675"/>
          </a:p>
        </p:txBody>
      </p:sp>
      <p:sp>
        <p:nvSpPr>
          <p:cNvPr id="387" name="Google Shape;387;p51"/>
          <p:cNvSpPr/>
          <p:nvPr/>
        </p:nvSpPr>
        <p:spPr>
          <a:xfrm>
            <a:off x="1215076" y="1539770"/>
            <a:ext cx="4427775" cy="106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125" b="1"/>
              <a:t>Models</a:t>
            </a: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r>
              <a:rPr lang="en" sz="1125"/>
              <a:t>New models</a:t>
            </a:r>
            <a:endParaRPr sz="675"/>
          </a:p>
          <a:p>
            <a:pPr algn="ctr">
              <a:buSzPts val="1500"/>
            </a:pPr>
            <a:r>
              <a:rPr lang="en" sz="1125"/>
              <a:t>New model package (sasmodels) </a:t>
            </a:r>
            <a:endParaRPr sz="675"/>
          </a:p>
          <a:p>
            <a:pPr lvl="1" indent="114300" algn="ctr">
              <a:buClr>
                <a:srgbClr val="024B90"/>
              </a:buClr>
              <a:buSzPts val="1500"/>
            </a:pPr>
            <a:r>
              <a:rPr lang="en" sz="1125" i="1">
                <a:solidFill>
                  <a:srgbClr val="024B90"/>
                </a:solidFill>
              </a:rPr>
              <a:t>Separation of models from GUI </a:t>
            </a:r>
            <a:endParaRPr sz="675"/>
          </a:p>
          <a:p>
            <a:pPr lvl="1" indent="114300" algn="ctr">
              <a:buSzPts val="1500"/>
            </a:pPr>
            <a:r>
              <a:rPr lang="en" sz="1125" i="1"/>
              <a:t>Simpler addition of models by users</a:t>
            </a:r>
            <a:endParaRPr sz="675"/>
          </a:p>
          <a:p>
            <a:pPr lvl="1" indent="114300" algn="ctr">
              <a:buSzPts val="1500"/>
            </a:pPr>
            <a:r>
              <a:rPr lang="en" sz="1125" i="1"/>
              <a:t>Speed! GPU and parallel processing </a:t>
            </a:r>
            <a:endParaRPr sz="675"/>
          </a:p>
          <a:p>
            <a:pPr lvl="1" indent="114300" algn="ctr">
              <a:buSzPts val="1500"/>
            </a:pPr>
            <a:r>
              <a:rPr lang="en" sz="1125" i="1"/>
              <a:t>New, consistent approach to orientation distributions for 2D</a:t>
            </a:r>
            <a:endParaRPr sz="675"/>
          </a:p>
        </p:txBody>
      </p:sp>
      <p:sp>
        <p:nvSpPr>
          <p:cNvPr id="388" name="Google Shape;388;p51"/>
          <p:cNvSpPr/>
          <p:nvPr/>
        </p:nvSpPr>
        <p:spPr>
          <a:xfrm>
            <a:off x="1784904" y="3080972"/>
            <a:ext cx="3466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125" b="1"/>
              <a:t>Documentation</a:t>
            </a: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r>
              <a:rPr lang="en" sz="1125"/>
              <a:t>Enhanced, updated documentation for models. </a:t>
            </a:r>
            <a:endParaRPr sz="675"/>
          </a:p>
          <a:p>
            <a:pPr algn="ctr">
              <a:buSzPts val="1500"/>
            </a:pPr>
            <a:r>
              <a:rPr lang="en" sz="1125"/>
              <a:t>New Tutorials.</a:t>
            </a:r>
            <a:endParaRPr sz="675"/>
          </a:p>
        </p:txBody>
      </p:sp>
      <p:sp>
        <p:nvSpPr>
          <p:cNvPr id="389" name="Google Shape;389;p51"/>
          <p:cNvSpPr txBox="1">
            <a:spLocks noGrp="1"/>
          </p:cNvSpPr>
          <p:nvPr>
            <p:ph type="title"/>
          </p:nvPr>
        </p:nvSpPr>
        <p:spPr>
          <a:xfrm>
            <a:off x="750016" y="274060"/>
            <a:ext cx="5536575" cy="37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SasView 4.x series - 4.2.1 current</a:t>
            </a:r>
            <a:endParaRPr sz="2400" dirty="0"/>
          </a:p>
        </p:txBody>
      </p:sp>
      <p:sp>
        <p:nvSpPr>
          <p:cNvPr id="390" name="Google Shape;390;p51"/>
          <p:cNvSpPr/>
          <p:nvPr/>
        </p:nvSpPr>
        <p:spPr>
          <a:xfrm>
            <a:off x="2568849" y="1077632"/>
            <a:ext cx="1720350" cy="20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900"/>
            </a:pPr>
            <a:r>
              <a:rPr lang="en" sz="1425" b="1" u="sng">
                <a:solidFill>
                  <a:schemeClr val="hlink"/>
                </a:solidFill>
                <a:hlinkClick r:id="rId3"/>
              </a:rPr>
              <a:t>www.sasview.org</a:t>
            </a:r>
            <a:endParaRPr sz="675"/>
          </a:p>
        </p:txBody>
      </p:sp>
      <p:sp>
        <p:nvSpPr>
          <p:cNvPr id="391" name="Google Shape;391;p51"/>
          <p:cNvSpPr/>
          <p:nvPr/>
        </p:nvSpPr>
        <p:spPr>
          <a:xfrm>
            <a:off x="2226851" y="2678417"/>
            <a:ext cx="2404350" cy="3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 b="1"/>
              <a:t>Correlation Function Analysis</a:t>
            </a:r>
            <a:endParaRPr sz="675"/>
          </a:p>
          <a:p>
            <a:pPr algn="ctr">
              <a:buSzPts val="1500"/>
            </a:pPr>
            <a:r>
              <a:rPr lang="en" sz="1125" i="1"/>
              <a:t>CCP13 corfunc algorithm</a:t>
            </a:r>
            <a:endParaRPr sz="675"/>
          </a:p>
        </p:txBody>
      </p:sp>
      <p:pic>
        <p:nvPicPr>
          <p:cNvPr id="392" name="Google Shape;39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786" y="1829275"/>
            <a:ext cx="509306" cy="41456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/>
        </p:nvSpPr>
        <p:spPr>
          <a:xfrm>
            <a:off x="1103913" y="1267562"/>
            <a:ext cx="465030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125"/>
              <a:t>Official Releases available for Windows, Mac, and Debian Linux</a:t>
            </a:r>
            <a:endParaRPr sz="1125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– the Next Generation – 5.x</a:t>
            </a:r>
            <a:endParaRPr dirty="0"/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3242943" y="2797155"/>
            <a:ext cx="258084" cy="3946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algn="ctr" defTabSz="308049" hangingPunct="0">
              <a:buClrTx/>
            </a:pPr>
            <a:fld id="{86CB4B4D-7CA3-9044-876B-883B54F8677D}" type="slidenum">
              <a:rPr>
                <a:latin typeface="Tahoma"/>
                <a:ea typeface="Tahoma"/>
                <a:cs typeface="Tahoma"/>
              </a:rPr>
              <a:pPr algn="ctr" defTabSz="308049" hangingPunct="0">
                <a:buClrTx/>
              </a:pPr>
              <a:t>34</a:t>
            </a:fld>
            <a:endParaRPr>
              <a:latin typeface="Tahoma"/>
              <a:ea typeface="Tahoma"/>
              <a:cs typeface="Tahoma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1685651" y="2013753"/>
            <a:ext cx="3486699" cy="150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1266" b="1" dirty="0">
                <a:latin typeface="Arial" panose="020B0604020202020204" pitchFamily="34" charset="0"/>
                <a:cs typeface="Arial" panose="020B0604020202020204" pitchFamily="34" charset="0"/>
              </a:rPr>
              <a:t>Sasmodels Enhancements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1266" dirty="0">
                <a:latin typeface="Arial" panose="020B0604020202020204" pitchFamily="34" charset="0"/>
                <a:cs typeface="Arial" panose="020B0604020202020204" pitchFamily="34" charset="0"/>
              </a:rPr>
              <a:t>Return F(q) from models</a:t>
            </a:r>
          </a:p>
          <a:p>
            <a:pPr lvl="1" indent="120541" algn="ctr" defTabSz="308049" hangingPunct="0">
              <a:buClrTx/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1266" i="1" dirty="0">
                <a:latin typeface="Arial" panose="020B0604020202020204" pitchFamily="34" charset="0"/>
                <a:cs typeface="Arial" panose="020B0604020202020204" pitchFamily="34" charset="0"/>
              </a:rPr>
              <a:t>Beta approximation</a:t>
            </a:r>
          </a:p>
          <a:p>
            <a:pPr lvl="1" indent="120541" algn="ctr" defTabSz="308049" hangingPunct="0">
              <a:buClrTx/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1266" i="1" dirty="0">
                <a:latin typeface="Arial" panose="020B0604020202020204" pitchFamily="34" charset="0"/>
                <a:cs typeface="Arial" panose="020B0604020202020204" pitchFamily="34" charset="0"/>
              </a:rPr>
              <a:t>Coherent sums</a:t>
            </a:r>
            <a:endParaRPr lang="en-US" sz="1266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120541" algn="ctr" defTabSz="308049" hangingPunct="0">
              <a:buClrTx/>
              <a:defRPr sz="3100" b="1" i="1">
                <a:latin typeface="Arial"/>
                <a:ea typeface="Arial"/>
                <a:cs typeface="Arial"/>
                <a:sym typeface="Arial"/>
              </a:defRPr>
            </a:pPr>
            <a:endParaRPr sz="58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1266" dirty="0">
                <a:latin typeface="Arial" panose="020B0604020202020204" pitchFamily="34" charset="0"/>
                <a:cs typeface="Arial" panose="020B0604020202020204" pitchFamily="34" charset="0"/>
              </a:rPr>
              <a:t>Constraints refactor</a:t>
            </a:r>
          </a:p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1266" dirty="0">
                <a:latin typeface="Arial" panose="020B0604020202020204" pitchFamily="34" charset="0"/>
                <a:cs typeface="Arial" panose="020B0604020202020204" pitchFamily="34" charset="0"/>
              </a:rPr>
              <a:t>Multi-GPU support</a:t>
            </a:r>
            <a:endParaRPr lang="en-US" sz="1266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1266" dirty="0">
                <a:solidFill>
                  <a:srgbClr val="0365C0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en-US" sz="1266" dirty="0" err="1">
                <a:solidFill>
                  <a:srgbClr val="0365C0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SasFit</a:t>
            </a:r>
            <a:r>
              <a:rPr lang="en-US" sz="1266" dirty="0">
                <a:solidFill>
                  <a:srgbClr val="0365C0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1266" b="1" dirty="0">
              <a:solidFill>
                <a:srgbClr val="0365C0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910733" y="4097961"/>
            <a:ext cx="3099041" cy="63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1250" b="1" dirty="0">
                <a:solidFill>
                  <a:srgbClr val="C00000"/>
                </a:solidFill>
              </a:rPr>
              <a:t>Documentation</a:t>
            </a:r>
            <a:endParaRPr lang="en-US" sz="1250" dirty="0">
              <a:solidFill>
                <a:srgbClr val="C00000"/>
              </a:solidFill>
            </a:endParaRPr>
          </a:p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1250" dirty="0">
                <a:solidFill>
                  <a:srgbClr val="C00000"/>
                </a:solidFill>
              </a:rPr>
              <a:t>Tutorials</a:t>
            </a:r>
            <a:r>
              <a:rPr lang="en-US" sz="1250" dirty="0">
                <a:solidFill>
                  <a:srgbClr val="C00000"/>
                </a:solidFill>
              </a:rPr>
              <a:t> – written, interactive &amp; video</a:t>
            </a:r>
            <a:endParaRPr sz="1250" dirty="0">
              <a:solidFill>
                <a:srgbClr val="C00000"/>
              </a:solidFill>
            </a:endParaRPr>
          </a:p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1250" dirty="0">
                <a:solidFill>
                  <a:srgbClr val="C00000"/>
                </a:solidFill>
              </a:rPr>
              <a:t>Manual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55" y="1406492"/>
            <a:ext cx="679075" cy="5527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32" y="3102182"/>
            <a:ext cx="679075" cy="5527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37758" y="1156056"/>
            <a:ext cx="4582484" cy="87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8049" hangingPunct="0">
              <a:buClrTx/>
            </a:pPr>
            <a:r>
              <a:rPr lang="en-US" sz="1266" b="1" dirty="0">
                <a:solidFill>
                  <a:srgbClr val="0365C0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UI Refactoring (“</a:t>
            </a:r>
            <a:r>
              <a:rPr lang="en-US" sz="1266" b="1" dirty="0" err="1">
                <a:solidFill>
                  <a:srgbClr val="0365C0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SasView</a:t>
            </a:r>
            <a:r>
              <a:rPr lang="en-US" sz="1266" b="1" dirty="0">
                <a:solidFill>
                  <a:srgbClr val="0365C0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 5.0”)</a:t>
            </a:r>
          </a:p>
          <a:p>
            <a:pPr algn="ctr" defTabSz="308049" hangingPunct="0">
              <a:buClrTx/>
            </a:pPr>
            <a:r>
              <a:rPr lang="en-US" sz="1266" dirty="0">
                <a:solidFill>
                  <a:srgbClr val="0365C0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Move to QT - current and well supported toolkit</a:t>
            </a:r>
          </a:p>
          <a:p>
            <a:pPr algn="ctr" defTabSz="308049" hangingPunct="0">
              <a:buClrTx/>
            </a:pPr>
            <a:r>
              <a:rPr lang="en-US" sz="1266" dirty="0">
                <a:solidFill>
                  <a:srgbClr val="0365C0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Complete separation of GUI and calculation code</a:t>
            </a:r>
          </a:p>
          <a:p>
            <a:pPr algn="ctr" defTabSz="308049" hangingPunct="0">
              <a:buClrTx/>
            </a:pPr>
            <a:r>
              <a:rPr lang="en-US" sz="1266" dirty="0">
                <a:solidFill>
                  <a:srgbClr val="0365C0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Provision of CLI &amp; updated Python API</a:t>
            </a:r>
          </a:p>
        </p:txBody>
      </p:sp>
      <p:sp>
        <p:nvSpPr>
          <p:cNvPr id="13" name="Shape 405"/>
          <p:cNvSpPr/>
          <p:nvPr/>
        </p:nvSpPr>
        <p:spPr>
          <a:xfrm>
            <a:off x="2057331" y="4709075"/>
            <a:ext cx="2743337" cy="44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1266" b="1" dirty="0"/>
              <a:t>And much more!</a:t>
            </a:r>
            <a:endParaRPr sz="1266" dirty="0"/>
          </a:p>
          <a:p>
            <a:pPr algn="ctr" defTabSz="308049" hangingPunct="0">
              <a:buClrTx/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1266" dirty="0"/>
              <a:t>See Roadmap and Tickets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8391F-98BA-BC41-B376-F1C597A5CA0D}"/>
              </a:ext>
            </a:extLst>
          </p:cNvPr>
          <p:cNvSpPr txBox="1"/>
          <p:nvPr/>
        </p:nvSpPr>
        <p:spPr>
          <a:xfrm>
            <a:off x="1026914" y="637102"/>
            <a:ext cx="4866680" cy="508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algn="ctr" defTabSz="308049" hangingPunct="0">
              <a:buClrTx/>
            </a:pPr>
            <a:r>
              <a:rPr lang="en-GB" sz="1476" b="1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Parallel release of 4.x and 5.x until 5 series is stable. 5.0 beta-2 release out now for testing!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422FB7-E740-2F46-BD1B-5D1D2FB34992}"/>
              </a:ext>
            </a:extLst>
          </p:cNvPr>
          <p:cNvSpPr/>
          <p:nvPr/>
        </p:nvSpPr>
        <p:spPr>
          <a:xfrm>
            <a:off x="1714500" y="3520688"/>
            <a:ext cx="3429000" cy="6767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308049" hangingPunct="0">
              <a:buClrTx/>
            </a:pPr>
            <a:r>
              <a:rPr lang="en-GB" sz="1266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Integration of </a:t>
            </a:r>
            <a:r>
              <a:rPr lang="en-GB" sz="1266" dirty="0" err="1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McSAS</a:t>
            </a:r>
            <a:endParaRPr lang="en-GB" sz="1266" dirty="0"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  <a:p>
            <a:pPr algn="ctr" defTabSz="308049" hangingPunct="0">
              <a:buClrTx/>
            </a:pPr>
            <a:r>
              <a:rPr lang="en-GB" sz="1266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Integration of </a:t>
            </a:r>
            <a:r>
              <a:rPr lang="en-GB" sz="1266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PyPrism</a:t>
            </a:r>
            <a:r>
              <a:rPr lang="en-GB" sz="1266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?</a:t>
            </a:r>
          </a:p>
          <a:p>
            <a:pPr algn="ctr" defTabSz="308049" hangingPunct="0">
              <a:buClrTx/>
            </a:pPr>
            <a:r>
              <a:rPr lang="en-GB" sz="1266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Implementation of key models from Scatter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69B96-1D24-0A4B-8D42-A506F038D3A1}"/>
              </a:ext>
            </a:extLst>
          </p:cNvPr>
          <p:cNvSpPr txBox="1"/>
          <p:nvPr/>
        </p:nvSpPr>
        <p:spPr>
          <a:xfrm>
            <a:off x="5527544" y="2338679"/>
            <a:ext cx="1232309" cy="2164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defTabSz="308049" hangingPunct="0">
              <a:buClrTx/>
            </a:pPr>
            <a:r>
              <a:rPr lang="en-GB" sz="1055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Target release - 5.0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37BAA-2F37-3A40-8F0A-E7BEDCDA938F}"/>
              </a:ext>
            </a:extLst>
          </p:cNvPr>
          <p:cNvSpPr txBox="1"/>
          <p:nvPr/>
        </p:nvSpPr>
        <p:spPr>
          <a:xfrm>
            <a:off x="5527544" y="2910784"/>
            <a:ext cx="1232309" cy="2164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defTabSz="308049" hangingPunct="0">
              <a:buClrTx/>
            </a:pPr>
            <a:r>
              <a:rPr lang="en-GB" sz="1055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Target release - 5.1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23426-9BDE-8440-944F-F6A9ADF5D107}"/>
              </a:ext>
            </a:extLst>
          </p:cNvPr>
          <p:cNvSpPr txBox="1"/>
          <p:nvPr/>
        </p:nvSpPr>
        <p:spPr>
          <a:xfrm>
            <a:off x="5527544" y="3659368"/>
            <a:ext cx="1232309" cy="2164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defTabSz="308049" hangingPunct="0">
              <a:buClrTx/>
            </a:pPr>
            <a:r>
              <a:rPr lang="en-GB" sz="1055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Target release - 5.1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1FB166-33AC-824E-9EAD-A48726348D98}"/>
              </a:ext>
            </a:extLst>
          </p:cNvPr>
          <p:cNvSpPr txBox="1"/>
          <p:nvPr/>
        </p:nvSpPr>
        <p:spPr>
          <a:xfrm>
            <a:off x="5527544" y="3270332"/>
            <a:ext cx="1232309" cy="2164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defTabSz="308049" hangingPunct="0">
              <a:buClrTx/>
            </a:pPr>
            <a:r>
              <a:rPr lang="en-GB" sz="1055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Target release - 5.0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CB08B-9F99-9145-8BBD-6ED06E602AED}"/>
              </a:ext>
            </a:extLst>
          </p:cNvPr>
          <p:cNvCxnSpPr/>
          <p:nvPr/>
        </p:nvCxnSpPr>
        <p:spPr>
          <a:xfrm>
            <a:off x="4657105" y="2461743"/>
            <a:ext cx="77399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96F87B-E569-4343-8BDD-AC573A9C7FCE}"/>
              </a:ext>
            </a:extLst>
          </p:cNvPr>
          <p:cNvCxnSpPr/>
          <p:nvPr/>
        </p:nvCxnSpPr>
        <p:spPr>
          <a:xfrm>
            <a:off x="4657105" y="3019011"/>
            <a:ext cx="77399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B71DAC-DCC0-EE46-BC93-5533F9796C01}"/>
              </a:ext>
            </a:extLst>
          </p:cNvPr>
          <p:cNvCxnSpPr>
            <a:cxnSpLocks/>
          </p:cNvCxnSpPr>
          <p:nvPr/>
        </p:nvCxnSpPr>
        <p:spPr>
          <a:xfrm>
            <a:off x="4700380" y="3396121"/>
            <a:ext cx="73072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CD68EF-9E1F-5B4D-AE15-D9DBCD884435}"/>
              </a:ext>
            </a:extLst>
          </p:cNvPr>
          <p:cNvCxnSpPr>
            <a:cxnSpLocks/>
          </p:cNvCxnSpPr>
          <p:nvPr/>
        </p:nvCxnSpPr>
        <p:spPr>
          <a:xfrm>
            <a:off x="5065740" y="3772518"/>
            <a:ext cx="36536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C4130C-EE6C-544A-97EA-8278E7451D0A}"/>
              </a:ext>
            </a:extLst>
          </p:cNvPr>
          <p:cNvSpPr txBox="1"/>
          <p:nvPr/>
        </p:nvSpPr>
        <p:spPr>
          <a:xfrm>
            <a:off x="5527544" y="1509734"/>
            <a:ext cx="775453" cy="2164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defTabSz="308049" hangingPunct="0">
              <a:buClrTx/>
            </a:pPr>
            <a:r>
              <a:rPr lang="en-GB" sz="1055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Release 5.0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03637D-F3CD-6A47-ACD2-5A155E72234E}"/>
              </a:ext>
            </a:extLst>
          </p:cNvPr>
          <p:cNvCxnSpPr>
            <a:cxnSpLocks/>
          </p:cNvCxnSpPr>
          <p:nvPr/>
        </p:nvCxnSpPr>
        <p:spPr>
          <a:xfrm>
            <a:off x="5248421" y="1628057"/>
            <a:ext cx="22949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00" y="4391645"/>
            <a:ext cx="2801084" cy="56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3511" y="4471365"/>
            <a:ext cx="2240896" cy="48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89" y="225308"/>
            <a:ext cx="1385890" cy="74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0248" y="225317"/>
            <a:ext cx="769408" cy="73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5244" y="75626"/>
            <a:ext cx="1690885" cy="104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02902" y="4396557"/>
            <a:ext cx="1090427" cy="5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37424" y="425391"/>
            <a:ext cx="1123613" cy="33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3363" y="4471365"/>
            <a:ext cx="633649" cy="44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89093" y="431886"/>
            <a:ext cx="1169135" cy="33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93321" y="4357412"/>
            <a:ext cx="791311" cy="5575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A7B6CA-76D4-4025-919A-2072F3FAC1D8}"/>
              </a:ext>
            </a:extLst>
          </p:cNvPr>
          <p:cNvSpPr txBox="1"/>
          <p:nvPr/>
        </p:nvSpPr>
        <p:spPr>
          <a:xfrm>
            <a:off x="1990169" y="1486186"/>
            <a:ext cx="4902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 contributors on </a:t>
            </a:r>
            <a:r>
              <a:rPr lang="en-US" dirty="0" err="1"/>
              <a:t>github</a:t>
            </a:r>
            <a:r>
              <a:rPr lang="en-US" dirty="0"/>
              <a:t> (does not count original team)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15 “active” at any one time</a:t>
            </a:r>
          </a:p>
        </p:txBody>
      </p:sp>
      <p:sp>
        <p:nvSpPr>
          <p:cNvPr id="17" name="Shape 211">
            <a:extLst>
              <a:ext uri="{FF2B5EF4-FFF2-40B4-BE49-F238E27FC236}">
                <a16:creationId xmlns:a16="http://schemas.microsoft.com/office/drawing/2014/main" id="{4B5E62C2-8975-4E93-A69D-60A230CCB335}"/>
              </a:ext>
            </a:extLst>
          </p:cNvPr>
          <p:cNvSpPr/>
          <p:nvPr/>
        </p:nvSpPr>
        <p:spPr>
          <a:xfrm>
            <a:off x="0" y="1839883"/>
            <a:ext cx="1936989" cy="792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234385" indent="-234385" defTabSz="308049" hangingPunct="0">
              <a:buClrTx/>
              <a:buSzPct val="75000"/>
              <a:buFontTx/>
              <a:buChar char="•"/>
              <a:defRPr sz="2400">
                <a:solidFill>
                  <a:srgbClr val="0365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Paul Butler (NIST)</a:t>
            </a:r>
          </a:p>
          <a:p>
            <a:pPr marL="234385" indent="-234385" defTabSz="308049" hangingPunct="0">
              <a:buClrTx/>
              <a:buSzPct val="75000"/>
              <a:buFontTx/>
              <a:buChar char="•"/>
              <a:defRPr sz="2400">
                <a:solidFill>
                  <a:srgbClr val="0365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Mathieu Doucet (ORNL)</a:t>
            </a:r>
          </a:p>
          <a:p>
            <a:pPr marL="234385" indent="-234385" defTabSz="308049" hangingPunct="0">
              <a:buClrTx/>
              <a:buSzPct val="75000"/>
              <a:buFontTx/>
              <a:buChar char="•"/>
              <a:defRPr sz="2400">
                <a:solidFill>
                  <a:srgbClr val="0365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Andrew Jackson (ESS)</a:t>
            </a:r>
          </a:p>
          <a:p>
            <a:pPr marL="234385" indent="-234385" defTabSz="308049" hangingPunct="0">
              <a:buClrTx/>
              <a:buSzPct val="75000"/>
              <a:buFontTx/>
              <a:buChar char="•"/>
              <a:defRPr sz="2400">
                <a:solidFill>
                  <a:srgbClr val="0365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Steve King (</a:t>
            </a:r>
            <a:r>
              <a:rPr lang="en-US" sz="1200" dirty="0"/>
              <a:t>STFC</a:t>
            </a:r>
            <a:r>
              <a:rPr sz="1200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916FD9-DE1F-4DEB-AB0D-1BB40A3F63FF}"/>
              </a:ext>
            </a:extLst>
          </p:cNvPr>
          <p:cNvSpPr/>
          <p:nvPr/>
        </p:nvSpPr>
        <p:spPr>
          <a:xfrm>
            <a:off x="126026" y="1553225"/>
            <a:ext cx="16177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08049" hangingPunct="0">
              <a:buClrTx/>
              <a:buSzPct val="75000"/>
              <a:defRPr sz="2400">
                <a:solidFill>
                  <a:srgbClr val="0365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dirty="0"/>
              <a:t>“Management”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48186-5969-421D-A461-708C8C7FF935}"/>
              </a:ext>
            </a:extLst>
          </p:cNvPr>
          <p:cNvSpPr txBox="1"/>
          <p:nvPr/>
        </p:nvSpPr>
        <p:spPr>
          <a:xfrm>
            <a:off x="1145916" y="2809498"/>
            <a:ext cx="48125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/>
              <a:t>Dominique </a:t>
            </a:r>
            <a:r>
              <a:rPr lang="en-US" dirty="0" err="1"/>
              <a:t>Dressen</a:t>
            </a:r>
            <a:r>
              <a:rPr lang="en-US" dirty="0"/>
              <a:t> (Sabrina Dish student </a:t>
            </a:r>
            <a:r>
              <a:rPr lang="en-US" dirty="0" err="1"/>
              <a:t>Colone</a:t>
            </a:r>
            <a:r>
              <a:rPr lang="en-US" dirty="0"/>
              <a:t> Uni)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Rachel Ford (Julia Kornfield student Caltech)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CARR (Tianfu and Dongfeng)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CSNS (could not come due to visa)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NSLSII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conda</a:t>
            </a:r>
            <a:r>
              <a:rPr lang="en-US" dirty="0">
                <a:sym typeface="Wingdings" panose="05000000000000000000" pitchFamily="2" charset="2"/>
              </a:rPr>
              <a:t> forge and deploy on their instruments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ALS using </a:t>
            </a:r>
            <a:r>
              <a:rPr lang="en-US" dirty="0" err="1">
                <a:sym typeface="Wingdings" panose="05000000000000000000" pitchFamily="2" charset="2"/>
              </a:rPr>
              <a:t>sasmodels</a:t>
            </a:r>
            <a:endParaRPr lang="en-US" dirty="0">
              <a:sym typeface="Wingdings" panose="05000000000000000000" pitchFamily="2" charset="2"/>
            </a:endParaRP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Users submitting models to marketplace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61562-63EC-49A6-993C-0F792EB3AC9E}"/>
              </a:ext>
            </a:extLst>
          </p:cNvPr>
          <p:cNvSpPr/>
          <p:nvPr/>
        </p:nvSpPr>
        <p:spPr>
          <a:xfrm>
            <a:off x="1692932" y="2472305"/>
            <a:ext cx="3718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people … now getting student interest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7AEE03-C240-41D2-959E-94B63B9915E9}"/>
              </a:ext>
            </a:extLst>
          </p:cNvPr>
          <p:cNvSpPr txBox="1"/>
          <p:nvPr/>
        </p:nvSpPr>
        <p:spPr>
          <a:xfrm>
            <a:off x="1343345" y="1007704"/>
            <a:ext cx="417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Status of contributor community</a:t>
            </a:r>
          </a:p>
        </p:txBody>
      </p:sp>
    </p:spTree>
    <p:extLst>
      <p:ext uri="{BB962C8B-B14F-4D97-AF65-F5344CB8AC3E}">
        <p14:creationId xmlns:p14="http://schemas.microsoft.com/office/powerpoint/2010/main" val="1490920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964406" y="1313544"/>
            <a:ext cx="4929188" cy="14836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 …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dirty="0"/>
              <a:t>Wh</a:t>
            </a:r>
            <a:r>
              <a:rPr lang="en-US" dirty="0"/>
              <a:t>ere is</a:t>
            </a:r>
            <a:r>
              <a:rPr dirty="0"/>
              <a:t> </a:t>
            </a:r>
            <a:r>
              <a:rPr dirty="0" err="1"/>
              <a:t>SasView</a:t>
            </a:r>
            <a:r>
              <a:rPr dirty="0"/>
              <a:t> </a:t>
            </a:r>
            <a:r>
              <a:rPr lang="en-US" dirty="0"/>
              <a:t>Going</a:t>
            </a:r>
            <a:r>
              <a:rPr dirty="0"/>
              <a:t>?</a:t>
            </a:r>
            <a:br>
              <a:rPr lang="en-US" dirty="0"/>
            </a:br>
            <a:r>
              <a:rPr lang="en-US" dirty="0"/>
              <a:t>What will it do for me?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0215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>
            <a:spLocks noGrp="1"/>
          </p:cNvSpPr>
          <p:nvPr>
            <p:ph type="sldNum" idx="12"/>
          </p:nvPr>
        </p:nvSpPr>
        <p:spPr>
          <a:xfrm>
            <a:off x="6216161" y="5264051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328" name="Google Shape;328;p44"/>
          <p:cNvSpPr/>
          <p:nvPr/>
        </p:nvSpPr>
        <p:spPr>
          <a:xfrm>
            <a:off x="1648989" y="618792"/>
            <a:ext cx="4293450" cy="70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i="1" dirty="0"/>
              <a:t>Ask not what the community is going to do for you, </a:t>
            </a:r>
            <a:endParaRPr sz="1350" i="1" dirty="0"/>
          </a:p>
          <a:p>
            <a:pPr algn="ctr">
              <a:buSzPts val="1800"/>
            </a:pPr>
            <a:r>
              <a:rPr lang="en" sz="1350" i="1" dirty="0"/>
              <a:t>ask what you can do for the community</a:t>
            </a:r>
            <a:endParaRPr sz="1350" i="1" dirty="0"/>
          </a:p>
          <a:p>
            <a:pPr marL="342900" indent="-219075" algn="r">
              <a:buSzPts val="1000"/>
              <a:buChar char="-"/>
            </a:pPr>
            <a:r>
              <a:rPr lang="en" sz="750" dirty="0"/>
              <a:t>P. Butler, March 2019</a:t>
            </a:r>
            <a:endParaRPr sz="750" dirty="0"/>
          </a:p>
        </p:txBody>
      </p:sp>
      <p:sp>
        <p:nvSpPr>
          <p:cNvPr id="329" name="Google Shape;329;p44"/>
          <p:cNvSpPr/>
          <p:nvPr/>
        </p:nvSpPr>
        <p:spPr>
          <a:xfrm>
            <a:off x="563589" y="409255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Open, Collaborative, </a:t>
            </a:r>
            <a:r>
              <a:rPr lang="en" sz="1725" b="1" dirty="0">
                <a:solidFill>
                  <a:srgbClr val="FF0000"/>
                </a:solidFill>
              </a:rPr>
              <a:t>Community Development</a:t>
            </a:r>
            <a:endParaRPr sz="675" dirty="0">
              <a:solidFill>
                <a:srgbClr val="FF0000"/>
              </a:solidFill>
            </a:endParaRPr>
          </a:p>
        </p:txBody>
      </p:sp>
      <p:sp>
        <p:nvSpPr>
          <p:cNvPr id="332" name="Google Shape;332;p44"/>
          <p:cNvSpPr/>
          <p:nvPr/>
        </p:nvSpPr>
        <p:spPr>
          <a:xfrm>
            <a:off x="4549501" y="4758590"/>
            <a:ext cx="205245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3"/>
              </a:rPr>
              <a:t>http://github.com/SasView</a:t>
            </a:r>
            <a:endParaRPr sz="675" dirty="0"/>
          </a:p>
        </p:txBody>
      </p:sp>
      <p:sp>
        <p:nvSpPr>
          <p:cNvPr id="333" name="Google Shape;333;p44"/>
          <p:cNvSpPr/>
          <p:nvPr/>
        </p:nvSpPr>
        <p:spPr>
          <a:xfrm>
            <a:off x="0" y="4808150"/>
            <a:ext cx="183600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4"/>
              </a:rPr>
              <a:t>http://www.sasview.org</a:t>
            </a:r>
            <a:endParaRPr sz="675" dirty="0"/>
          </a:p>
        </p:txBody>
      </p:sp>
      <p:sp>
        <p:nvSpPr>
          <p:cNvPr id="14" name="Google Shape;467;p58">
            <a:extLst>
              <a:ext uri="{FF2B5EF4-FFF2-40B4-BE49-F238E27FC236}">
                <a16:creationId xmlns:a16="http://schemas.microsoft.com/office/drawing/2014/main" id="{A6B14D85-E9E5-4ED8-84C6-03EA0984DB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74809" y="45951"/>
            <a:ext cx="7332809" cy="3825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dirty="0" err="1"/>
              <a:t>Saview</a:t>
            </a:r>
            <a:r>
              <a:rPr lang="en-US" sz="2400" dirty="0"/>
              <a:t> Bootcamp? Training courses?</a:t>
            </a:r>
            <a:endParaRPr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42AAB-DC88-49DC-82A3-32B41D992002}"/>
              </a:ext>
            </a:extLst>
          </p:cNvPr>
          <p:cNvSpPr/>
          <p:nvPr/>
        </p:nvSpPr>
        <p:spPr>
          <a:xfrm>
            <a:off x="119743" y="3917900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5"/>
              </a:rPr>
              <a:t>https://github.com/SasView/documents/blob/master/Training/SasView_Boot_Camp/syllabus.md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7BD4C-4D88-46EE-BDDE-CB01AB028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322367"/>
            <a:ext cx="3251200" cy="22322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A0A074-08AE-4B2D-8733-E218D54A3EA6}"/>
              </a:ext>
            </a:extLst>
          </p:cNvPr>
          <p:cNvSpPr/>
          <p:nvPr/>
        </p:nvSpPr>
        <p:spPr>
          <a:xfrm>
            <a:off x="3251201" y="1240026"/>
            <a:ext cx="36067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Day One = Using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SasView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morning = overview lectures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Afternoon = hands-on/tutorial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Day Two = Write your own model - hands-on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Day Three = using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sasview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via scripting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Morning = Python tutorial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Afternoon = Intro to scripting with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Jupyter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Notebook and using to script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sasview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Day Four = Contribute - preparation for code camp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includes contributing to tutorials, documentation, checking and fixing math, adding tests, reporting using issues, GUI framework code, marketplace database, etc.</a:t>
            </a:r>
          </a:p>
        </p:txBody>
      </p:sp>
    </p:spTree>
    <p:extLst>
      <p:ext uri="{BB962C8B-B14F-4D97-AF65-F5344CB8AC3E}">
        <p14:creationId xmlns:p14="http://schemas.microsoft.com/office/powerpoint/2010/main" val="1900501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26" y="1095019"/>
            <a:ext cx="1816592" cy="136244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>
            <a:spLocks noGrp="1"/>
          </p:cNvSpPr>
          <p:nvPr>
            <p:ph type="title"/>
          </p:nvPr>
        </p:nvSpPr>
        <p:spPr>
          <a:xfrm>
            <a:off x="852380" y="287208"/>
            <a:ext cx="4929075" cy="3825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Come and Join the Fun!</a:t>
            </a:r>
            <a:endParaRPr sz="2400" dirty="0"/>
          </a:p>
        </p:txBody>
      </p:sp>
      <p:pic>
        <p:nvPicPr>
          <p:cNvPr id="468" name="Google Shape;4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163" y="1129650"/>
            <a:ext cx="1816585" cy="136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213" y="3067257"/>
            <a:ext cx="1556891" cy="116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187" y="3027881"/>
            <a:ext cx="1816570" cy="1362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8"/>
          <p:cNvGrpSpPr/>
          <p:nvPr/>
        </p:nvGrpSpPr>
        <p:grpSpPr>
          <a:xfrm>
            <a:off x="1358700" y="1099294"/>
            <a:ext cx="3764419" cy="2929744"/>
            <a:chOff x="2040200" y="989475"/>
            <a:chExt cx="5019225" cy="3906325"/>
          </a:xfrm>
        </p:grpSpPr>
        <p:sp>
          <p:nvSpPr>
            <p:cNvPr id="472" name="Google Shape;472;p58"/>
            <p:cNvSpPr/>
            <p:nvPr/>
          </p:nvSpPr>
          <p:spPr>
            <a:xfrm>
              <a:off x="2064125" y="1203100"/>
              <a:ext cx="4995300" cy="3692700"/>
            </a:xfrm>
            <a:prstGeom prst="rect">
              <a:avLst/>
            </a:prstGeom>
            <a:solidFill>
              <a:srgbClr val="FFFFFF">
                <a:alpha val="684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73" name="Google Shape;473;p58"/>
            <p:cNvSpPr txBox="1"/>
            <p:nvPr/>
          </p:nvSpPr>
          <p:spPr>
            <a:xfrm>
              <a:off x="2040200" y="989475"/>
              <a:ext cx="4995300" cy="29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1125"/>
                </a:spcBef>
                <a:buClr>
                  <a:schemeClr val="dk1"/>
                </a:buClr>
                <a:buSzPts val="1100"/>
              </a:pPr>
              <a:r>
                <a:rPr lang="en" sz="750" b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Things people are saying about SansView/SasView</a:t>
              </a:r>
              <a:endParaRPr sz="750" b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342900" indent="-219075">
                <a:lnSpc>
                  <a:spcPct val="115000"/>
                </a:lnSpc>
                <a:spcBef>
                  <a:spcPts val="600"/>
                </a:spcBef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‘SansView is a very helpful tool, very complete and easy to use’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want to thank you for this amazing software. It’s UI and options make the interpretation of spectra easier and faster’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Philippe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really like the SasView software’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Martin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been using SasView as my software of choice for fitting SANS data, and I have been very happy with the software’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Greg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found SasView very easy to use and the batch fit function is a wonderful time saving tool. I can finally stop making painful excel macros!’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Andrew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am a new user of SasView and I think it is a very useful and practical tool’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Arnaud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‘Within 30 seconds…I am completely converted to SasView!’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Mike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‘Thank you for creating and maintaining SasView. It is an incredibly helpful tool, and I use it regularly’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Pasha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‘All the best and thank you again to carry on such a good job on SasView’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‘Ooooh NICE PROGRAMME!! Hours of fun!’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Stuart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750" b="1" i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love such amazing software so much. It help our researches a lot.’</a:t>
              </a:r>
              <a:r>
                <a:rPr lang="en" sz="750" b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Po-Wei</a:t>
              </a:r>
              <a:endParaRPr sz="750" b="1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>
                <a:spcBef>
                  <a:spcPts val="600"/>
                </a:spcBef>
              </a:pPr>
              <a:endParaRPr sz="75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47" y="4256255"/>
            <a:ext cx="2789317" cy="557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dentleft_2linelar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91" y="4377091"/>
            <a:ext cx="1990466" cy="426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SS_Logo_Frugal_Blue_cmyk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7" y="4256255"/>
            <a:ext cx="1092444" cy="585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75" y="2543465"/>
            <a:ext cx="668264" cy="634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99" y="3425856"/>
            <a:ext cx="1257917" cy="775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s_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913" y="2543465"/>
            <a:ext cx="1067841" cy="538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6483" y="3580789"/>
            <a:ext cx="1014262" cy="297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tlogo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74" y="1682868"/>
            <a:ext cx="682162" cy="47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4" y="1766653"/>
            <a:ext cx="1097719" cy="309944"/>
          </a:xfrm>
          <a:prstGeom prst="rect">
            <a:avLst/>
          </a:prstGeom>
        </p:spPr>
      </p:pic>
      <p:pic>
        <p:nvPicPr>
          <p:cNvPr id="13" name="Picture 12" descr="new_logo_wt4.pn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269"/>
          <a:stretch/>
        </p:blipFill>
        <p:spPr>
          <a:xfrm>
            <a:off x="1170112" y="1519660"/>
            <a:ext cx="4368432" cy="2681855"/>
          </a:xfrm>
          <a:prstGeom prst="rect">
            <a:avLst/>
          </a:prstGeom>
        </p:spPr>
      </p:pic>
      <p:sp>
        <p:nvSpPr>
          <p:cNvPr id="16" name="Shape 407"/>
          <p:cNvSpPr/>
          <p:nvPr/>
        </p:nvSpPr>
        <p:spPr>
          <a:xfrm>
            <a:off x="1634699" y="480521"/>
            <a:ext cx="3482649" cy="541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6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08049" hangingPunct="0">
              <a:buClrTx/>
            </a:pPr>
            <a:r>
              <a:rPr sz="3164" dirty="0"/>
              <a:t>Questions?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2D7421-1A8A-D041-A534-73569E6934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1" y="4322062"/>
            <a:ext cx="738185" cy="5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905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964406" y="1611086"/>
            <a:ext cx="4929188" cy="11860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 …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dirty="0"/>
              <a:t>What Can </a:t>
            </a:r>
            <a:r>
              <a:rPr dirty="0" err="1"/>
              <a:t>SasView</a:t>
            </a:r>
            <a:r>
              <a:rPr dirty="0"/>
              <a:t> Do Currently?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964406" y="788482"/>
            <a:ext cx="4929075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Roadmap Late 2019 to mid 2020</a:t>
            </a:r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1781775" y="4199550"/>
            <a:ext cx="3294450" cy="3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 defTabSz="685800"/>
            <a:r>
              <a:rPr lang="en" sz="1050" u="sng">
                <a:solidFill>
                  <a:srgbClr val="0000FF"/>
                </a:solidFill>
                <a:hlinkClick r:id="rId3"/>
              </a:rPr>
              <a:t>https://github.com/SasView/documents</a:t>
            </a:r>
            <a:endParaRPr sz="1050"/>
          </a:p>
          <a:p>
            <a:pPr algn="ctr" defTabSz="685800"/>
            <a:endParaRPr sz="1050"/>
          </a:p>
        </p:txBody>
      </p:sp>
      <p:sp>
        <p:nvSpPr>
          <p:cNvPr id="238" name="Google Shape;238;p36"/>
          <p:cNvSpPr txBox="1"/>
          <p:nvPr/>
        </p:nvSpPr>
        <p:spPr>
          <a:xfrm>
            <a:off x="281569" y="1004474"/>
            <a:ext cx="6145425" cy="2806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24292E"/>
                </a:solidFill>
              </a:rPr>
              <a:t>Begin model fitting refactoring work to allow custom re-parameterization of models, allow reading in an array representing either PQ or SQ for P*S fits, fitting oriented model to 1D cuts including revisiting orientation definitions etc. </a:t>
            </a:r>
            <a:r>
              <a:rPr lang="en" sz="900" dirty="0">
                <a:solidFill>
                  <a:srgbClr val="00882B"/>
                </a:solidFill>
              </a:rPr>
              <a:t>Discussed at this code camp</a:t>
            </a:r>
            <a:endParaRPr sz="900" dirty="0">
              <a:solidFill>
                <a:srgbClr val="00882B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24292E"/>
                </a:solidFill>
              </a:rPr>
              <a:t>Complete architecture manual</a:t>
            </a:r>
            <a:endParaRPr sz="900" dirty="0">
              <a:solidFill>
                <a:srgbClr val="24292E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24292E"/>
                </a:solidFill>
              </a:rPr>
              <a:t>Begin work on refactoring constrained/simultaneous fits.</a:t>
            </a:r>
            <a:endParaRPr sz="900" dirty="0">
              <a:solidFill>
                <a:srgbClr val="24292E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chemeClr val="accent1"/>
                </a:solidFill>
              </a:rPr>
              <a:t>Begin work on adding custom workflows identified as highest priority</a:t>
            </a:r>
            <a:endParaRPr sz="900" dirty="0">
              <a:solidFill>
                <a:schemeClr val="accent1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chemeClr val="accent1"/>
                </a:solidFill>
              </a:rPr>
              <a:t>Work to update tutorials to support 5.x</a:t>
            </a:r>
            <a:endParaRPr sz="900" dirty="0">
              <a:solidFill>
                <a:schemeClr val="accent1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C00000"/>
                </a:solidFill>
              </a:rPr>
              <a:t>Begin work on advanced model fitting tutorial</a:t>
            </a:r>
            <a:endParaRPr sz="900" dirty="0">
              <a:solidFill>
                <a:srgbClr val="C00000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24292E"/>
                </a:solidFill>
              </a:rPr>
              <a:t>Usual bug fixes and other minor improvements as time and interest permit</a:t>
            </a:r>
            <a:endParaRPr sz="900" dirty="0">
              <a:solidFill>
                <a:srgbClr val="24292E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chemeClr val="accent1"/>
                </a:solidFill>
              </a:rPr>
              <a:t>Integration of McSAS</a:t>
            </a:r>
            <a:endParaRPr sz="900" dirty="0">
              <a:solidFill>
                <a:schemeClr val="accent1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chemeClr val="accent1"/>
                </a:solidFill>
              </a:rPr>
              <a:t>Begin work on generic O-Z solver</a:t>
            </a:r>
            <a:endParaRPr sz="900" dirty="0">
              <a:solidFill>
                <a:schemeClr val="accent1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C00000"/>
                </a:solidFill>
              </a:rPr>
              <a:t>Inclusion of PRISM</a:t>
            </a:r>
            <a:r>
              <a:rPr lang="en" sz="900" u="sng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^9</a:t>
            </a:r>
            <a:r>
              <a:rPr lang="en" sz="900" dirty="0">
                <a:solidFill>
                  <a:srgbClr val="C00000"/>
                </a:solidFill>
              </a:rPr>
              <a:t> functionality</a:t>
            </a:r>
            <a:endParaRPr sz="900" dirty="0">
              <a:solidFill>
                <a:srgbClr val="C00000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C00000"/>
                </a:solidFill>
              </a:rPr>
              <a:t>Begin work to refactor/improve generic scattering calculator</a:t>
            </a:r>
            <a:endParaRPr sz="900" dirty="0">
              <a:solidFill>
                <a:srgbClr val="C00000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chemeClr val="accent1"/>
                </a:solidFill>
              </a:rPr>
              <a:t>Improvements to custom model editors including features from compare.py</a:t>
            </a:r>
            <a:endParaRPr sz="900" dirty="0">
              <a:solidFill>
                <a:schemeClr val="accent1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chemeClr val="accent1"/>
                </a:solidFill>
              </a:rPr>
              <a:t>Support for multi-GPU, multi-CPU and CPU/GPU computation</a:t>
            </a:r>
            <a:endParaRPr sz="9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964406" y="788482"/>
            <a:ext cx="4929075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Roadmap mid 2020 to mid 2024</a:t>
            </a:r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1781775" y="4199550"/>
            <a:ext cx="3294450" cy="3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 defTabSz="685800"/>
            <a:r>
              <a:rPr lang="en" sz="1050" u="sng">
                <a:solidFill>
                  <a:srgbClr val="0000FF"/>
                </a:solidFill>
                <a:hlinkClick r:id="rId3"/>
              </a:rPr>
              <a:t>https://github.com/SasView/documents</a:t>
            </a:r>
            <a:endParaRPr sz="1050"/>
          </a:p>
          <a:p>
            <a:pPr algn="ctr" defTabSz="685800"/>
            <a:endParaRPr sz="1050"/>
          </a:p>
        </p:txBody>
      </p:sp>
      <p:sp>
        <p:nvSpPr>
          <p:cNvPr id="245" name="Google Shape;245;p37"/>
          <p:cNvSpPr txBox="1"/>
          <p:nvPr/>
        </p:nvSpPr>
        <p:spPr>
          <a:xfrm>
            <a:off x="221606" y="1194356"/>
            <a:ext cx="6145425" cy="24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24292E"/>
                </a:solidFill>
              </a:rPr>
              <a:t>Refactor Simultaneous/Constrained fitting - </a:t>
            </a:r>
            <a:r>
              <a:rPr lang="en" sz="900" dirty="0">
                <a:solidFill>
                  <a:srgbClr val="FF9900"/>
                </a:solidFill>
              </a:rPr>
              <a:t>significant changes in 5.0</a:t>
            </a:r>
            <a:endParaRPr sz="900" dirty="0">
              <a:solidFill>
                <a:srgbClr val="FF9900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24292E"/>
                </a:solidFill>
              </a:rPr>
              <a:t>New Workflows</a:t>
            </a:r>
            <a:endParaRPr sz="900" dirty="0">
              <a:solidFill>
                <a:srgbClr val="24292E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C00000"/>
                </a:solidFill>
              </a:rPr>
              <a:t>Web UI (and Phone App)</a:t>
            </a:r>
            <a:endParaRPr sz="900" dirty="0">
              <a:solidFill>
                <a:srgbClr val="C00000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24292E"/>
                </a:solidFill>
              </a:rPr>
              <a:t>Headless </a:t>
            </a:r>
            <a:r>
              <a:rPr lang="en" sz="900" dirty="0">
                <a:solidFill>
                  <a:srgbClr val="00882B"/>
                </a:solidFill>
              </a:rPr>
              <a:t>- essentially done in 5.1?</a:t>
            </a:r>
            <a:endParaRPr sz="900" dirty="0">
              <a:solidFill>
                <a:srgbClr val="00882B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C00000"/>
                </a:solidFill>
              </a:rPr>
              <a:t>Intelligent limits/help ⇒ “AI” ?</a:t>
            </a:r>
            <a:endParaRPr sz="900" dirty="0">
              <a:solidFill>
                <a:srgbClr val="C00000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24292E"/>
                </a:solidFill>
              </a:rPr>
              <a:t>Add support for ASAXS</a:t>
            </a:r>
            <a:endParaRPr sz="900" dirty="0">
              <a:solidFill>
                <a:srgbClr val="24292E"/>
              </a:solidFill>
            </a:endParaRPr>
          </a:p>
          <a:p>
            <a:pPr marL="342900" indent="-228600" defTabSz="685800">
              <a:lnSpc>
                <a:spcPct val="115000"/>
              </a:lnSpc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900" dirty="0">
                <a:solidFill>
                  <a:srgbClr val="24292E"/>
                </a:solidFill>
              </a:rPr>
              <a:t>Enable transparently running computational code remotely from within local GUI -</a:t>
            </a:r>
            <a:r>
              <a:rPr lang="en" sz="900" dirty="0">
                <a:solidFill>
                  <a:srgbClr val="FF9900"/>
                </a:solidFill>
              </a:rPr>
              <a:t> dependent on headless</a:t>
            </a:r>
            <a:endParaRPr sz="9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964406" y="788482"/>
            <a:ext cx="4929075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How We Work</a:t>
            </a:r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sldNum" idx="12"/>
          </p:nvPr>
        </p:nvSpPr>
        <p:spPr>
          <a:xfrm>
            <a:off x="6216161" y="5264051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301" name="Google Shape;301;p42"/>
          <p:cNvSpPr/>
          <p:nvPr/>
        </p:nvSpPr>
        <p:spPr>
          <a:xfrm>
            <a:off x="739623" y="1020963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>
                <a:solidFill>
                  <a:srgbClr val="FF0000"/>
                </a:solidFill>
              </a:rPr>
              <a:t>Open</a:t>
            </a:r>
            <a:r>
              <a:rPr lang="en" sz="1725" b="1"/>
              <a:t>, Collaborative, Community </a:t>
            </a:r>
            <a:r>
              <a:rPr lang="en" sz="1725" b="1">
                <a:solidFill>
                  <a:srgbClr val="FF0000"/>
                </a:solidFill>
              </a:rPr>
              <a:t>Development</a:t>
            </a:r>
            <a:endParaRPr sz="675">
              <a:solidFill>
                <a:srgbClr val="FF0000"/>
              </a:solidFill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4556160" y="4772186"/>
            <a:ext cx="205245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3"/>
              </a:rPr>
              <a:t>http://github.com/SasView</a:t>
            </a:r>
            <a:endParaRPr sz="675" dirty="0"/>
          </a:p>
        </p:txBody>
      </p:sp>
      <p:sp>
        <p:nvSpPr>
          <p:cNvPr id="303" name="Google Shape;303;p42"/>
          <p:cNvSpPr/>
          <p:nvPr/>
        </p:nvSpPr>
        <p:spPr>
          <a:xfrm>
            <a:off x="0" y="4772186"/>
            <a:ext cx="183600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4"/>
              </a:rPr>
              <a:t>http://www.sasview.org</a:t>
            </a:r>
            <a:endParaRPr sz="675"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2600150" y="1337178"/>
            <a:ext cx="1657575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/>
              <a:t>DOI for each release</a:t>
            </a:r>
            <a:endParaRPr sz="675"/>
          </a:p>
        </p:txBody>
      </p:sp>
      <p:sp>
        <p:nvSpPr>
          <p:cNvPr id="305" name="Google Shape;305;p42"/>
          <p:cNvSpPr txBox="1"/>
          <p:nvPr/>
        </p:nvSpPr>
        <p:spPr>
          <a:xfrm>
            <a:off x="1885331" y="1580044"/>
            <a:ext cx="3087450" cy="3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050" u="sng">
                <a:solidFill>
                  <a:schemeClr val="hlink"/>
                </a:solidFill>
                <a:hlinkClick r:id="rId5"/>
              </a:rPr>
              <a:t>https://zenodo.org/communities/sasview-analysis</a:t>
            </a:r>
            <a:endParaRPr sz="1050"/>
          </a:p>
          <a:p>
            <a:endParaRPr sz="1050"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324" y="1940822"/>
            <a:ext cx="1991532" cy="210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7545" y="1974169"/>
            <a:ext cx="3997230" cy="203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3165198" y="2797155"/>
            <a:ext cx="413575" cy="3946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algn="ctr" defTabSz="308049" hangingPunct="0">
              <a:buClrTx/>
            </a:pPr>
            <a:fld id="{86CB4B4D-7CA3-9044-876B-883B54F8677D}" type="slidenum">
              <a:rPr>
                <a:latin typeface="Tahoma"/>
                <a:ea typeface="Tahoma"/>
                <a:cs typeface="Tahoma"/>
              </a:rPr>
              <a:pPr algn="ctr" defTabSz="308049" hangingPunct="0">
                <a:buClrTx/>
              </a:pPr>
              <a:t>5</a:t>
            </a:fld>
            <a:endParaRPr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E1E20-7F56-4DDB-875A-8139FF0A0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7" y="1003749"/>
            <a:ext cx="5845742" cy="1261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43544-5BAB-4E83-AC9D-88801CA0C409}"/>
              </a:ext>
            </a:extLst>
          </p:cNvPr>
          <p:cNvSpPr txBox="1"/>
          <p:nvPr/>
        </p:nvSpPr>
        <p:spPr>
          <a:xfrm>
            <a:off x="4328587" y="2740335"/>
            <a:ext cx="133530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Analysis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74F3A-F57D-4F64-AD58-5B767A521433}"/>
              </a:ext>
            </a:extLst>
          </p:cNvPr>
          <p:cNvSpPr txBox="1"/>
          <p:nvPr/>
        </p:nvSpPr>
        <p:spPr>
          <a:xfrm>
            <a:off x="1626315" y="114142"/>
            <a:ext cx="34913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Perspectives on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AC491-A767-4189-B528-363BDD1D39BF}"/>
              </a:ext>
            </a:extLst>
          </p:cNvPr>
          <p:cNvSpPr txBox="1"/>
          <p:nvPr/>
        </p:nvSpPr>
        <p:spPr>
          <a:xfrm>
            <a:off x="1099728" y="2235582"/>
            <a:ext cx="9409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Tools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560C5-4CEC-4A3A-8E67-186B5817C203}"/>
              </a:ext>
            </a:extLst>
          </p:cNvPr>
          <p:cNvSpPr txBox="1"/>
          <p:nvPr/>
        </p:nvSpPr>
        <p:spPr>
          <a:xfrm>
            <a:off x="4256015" y="3212259"/>
            <a:ext cx="246862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Fitting</a:t>
            </a: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Invariant</a:t>
            </a: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Pr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 Inversion</a:t>
            </a: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Correlation Function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6BA8DEAE-EEE1-4AE4-A164-AF42F6B0D1DA}"/>
              </a:ext>
            </a:extLst>
          </p:cNvPr>
          <p:cNvSpPr/>
          <p:nvPr/>
        </p:nvSpPr>
        <p:spPr>
          <a:xfrm rot="16200000">
            <a:off x="2746737" y="2093594"/>
            <a:ext cx="1802312" cy="991878"/>
          </a:xfrm>
          <a:prstGeom prst="bentArrow">
            <a:avLst>
              <a:gd name="adj1" fmla="val 15285"/>
              <a:gd name="adj2" fmla="val 25000"/>
              <a:gd name="adj3" fmla="val 25000"/>
              <a:gd name="adj4" fmla="val 43750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FCA2B-CCE3-491F-A585-958E0C0E3963}"/>
              </a:ext>
            </a:extLst>
          </p:cNvPr>
          <p:cNvSpPr txBox="1"/>
          <p:nvPr/>
        </p:nvSpPr>
        <p:spPr>
          <a:xfrm>
            <a:off x="225289" y="2593312"/>
            <a:ext cx="2689839" cy="2472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Data Operation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Light"/>
            </a:endParaRP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SLD calculator</a:t>
            </a: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Density/Volume calculator</a:t>
            </a: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Slit Size Calculator</a:t>
            </a: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Kiessig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 Thickness Calculator</a:t>
            </a: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Q Resolution Estimator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Generic Scattering calculator</a:t>
            </a: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Orientation Viewer</a:t>
            </a:r>
          </a:p>
          <a:p>
            <a:pPr marL="285750" marR="0" indent="-28575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Python Shell/Editor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Image Viewer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File Converter</a:t>
            </a:r>
          </a:p>
        </p:txBody>
      </p:sp>
    </p:spTree>
    <p:extLst>
      <p:ext uri="{BB962C8B-B14F-4D97-AF65-F5344CB8AC3E}">
        <p14:creationId xmlns:p14="http://schemas.microsoft.com/office/powerpoint/2010/main" val="396838174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964308" y="83306"/>
            <a:ext cx="4929075" cy="3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1D Analysis</a:t>
            </a:r>
            <a:endParaRPr sz="2400" dirty="0"/>
          </a:p>
        </p:txBody>
      </p:sp>
      <p:sp>
        <p:nvSpPr>
          <p:cNvPr id="178" name="Google Shape;178;p31"/>
          <p:cNvSpPr txBox="1">
            <a:spLocks noGrp="1"/>
          </p:cNvSpPr>
          <p:nvPr>
            <p:ph type="sldNum" idx="12"/>
          </p:nvPr>
        </p:nvSpPr>
        <p:spPr>
          <a:xfrm>
            <a:off x="6139404" y="5264051"/>
            <a:ext cx="367425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t="1833" r="2467" b="8278"/>
          <a:stretch/>
        </p:blipFill>
        <p:spPr>
          <a:xfrm>
            <a:off x="1062896" y="1642081"/>
            <a:ext cx="5272276" cy="227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5261769" y="998632"/>
            <a:ext cx="1515062" cy="18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 dirty="0"/>
              <a:t>Simultaneous fitting</a:t>
            </a:r>
            <a:endParaRPr sz="675" dirty="0"/>
          </a:p>
        </p:txBody>
      </p:sp>
      <p:sp>
        <p:nvSpPr>
          <p:cNvPr id="181" name="Google Shape;181;p31"/>
          <p:cNvSpPr txBox="1"/>
          <p:nvPr/>
        </p:nvSpPr>
        <p:spPr>
          <a:xfrm>
            <a:off x="3909242" y="4344203"/>
            <a:ext cx="2867589" cy="30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 dirty="0"/>
              <a:t>Resolution smearing (pinhole and slit)</a:t>
            </a:r>
            <a:endParaRPr sz="675" dirty="0"/>
          </a:p>
          <a:p>
            <a:pPr algn="ctr">
              <a:buSzPts val="1300"/>
            </a:pPr>
            <a:r>
              <a:rPr lang="en" sz="975" dirty="0"/>
              <a:t>Automatically from data or provide parameters</a:t>
            </a:r>
            <a:endParaRPr sz="675" dirty="0"/>
          </a:p>
        </p:txBody>
      </p:sp>
      <p:sp>
        <p:nvSpPr>
          <p:cNvPr id="182" name="Google Shape;182;p31"/>
          <p:cNvSpPr txBox="1"/>
          <p:nvPr/>
        </p:nvSpPr>
        <p:spPr>
          <a:xfrm>
            <a:off x="-426937" y="859452"/>
            <a:ext cx="1807564" cy="74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r">
              <a:buSzPts val="1500"/>
            </a:pPr>
            <a:r>
              <a:rPr lang="en" sz="1125" dirty="0"/>
              <a:t>Data management</a:t>
            </a:r>
            <a:endParaRPr sz="675" dirty="0"/>
          </a:p>
          <a:p>
            <a:pPr algn="r">
              <a:buSzPts val="1300"/>
            </a:pPr>
            <a:r>
              <a:rPr lang="en" sz="975" dirty="0"/>
              <a:t>Common data formats supported, including NXCansas &amp; </a:t>
            </a:r>
            <a:r>
              <a:rPr lang="en" sz="975" i="1" dirty="0"/>
              <a:t>cansas1D</a:t>
            </a:r>
            <a:endParaRPr sz="675" dirty="0"/>
          </a:p>
        </p:txBody>
      </p:sp>
      <p:sp>
        <p:nvSpPr>
          <p:cNvPr id="183" name="Google Shape;183;p31"/>
          <p:cNvSpPr txBox="1"/>
          <p:nvPr/>
        </p:nvSpPr>
        <p:spPr>
          <a:xfrm>
            <a:off x="2064401" y="1015364"/>
            <a:ext cx="2728887" cy="32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 dirty="0"/>
              <a:t>Wide choice of built-in models (&gt; 70)</a:t>
            </a:r>
            <a:endParaRPr sz="675" dirty="0"/>
          </a:p>
          <a:p>
            <a:pPr algn="ctr">
              <a:buSzPts val="1500"/>
            </a:pPr>
            <a:r>
              <a:rPr lang="en" sz="1125" dirty="0"/>
              <a:t>P(Q), S(Q) &amp; P(Q)*S(Q)</a:t>
            </a:r>
            <a:endParaRPr sz="675" dirty="0"/>
          </a:p>
        </p:txBody>
      </p:sp>
      <p:sp>
        <p:nvSpPr>
          <p:cNvPr id="184" name="Google Shape;184;p31"/>
          <p:cNvSpPr txBox="1"/>
          <p:nvPr/>
        </p:nvSpPr>
        <p:spPr>
          <a:xfrm>
            <a:off x="179279" y="4388518"/>
            <a:ext cx="2887573" cy="4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 dirty="0"/>
              <a:t>Generic parameter polydispersity</a:t>
            </a:r>
            <a:endParaRPr sz="675" dirty="0"/>
          </a:p>
          <a:p>
            <a:pPr algn="ctr">
              <a:buSzPts val="1300"/>
            </a:pPr>
            <a:r>
              <a:rPr lang="en" sz="975" dirty="0"/>
              <a:t>Choice of distribution and distribution parameters</a:t>
            </a:r>
            <a:endParaRPr sz="675" dirty="0"/>
          </a:p>
        </p:txBody>
      </p:sp>
      <p:sp>
        <p:nvSpPr>
          <p:cNvPr id="185" name="Google Shape;185;p31"/>
          <p:cNvSpPr txBox="1"/>
          <p:nvPr/>
        </p:nvSpPr>
        <p:spPr>
          <a:xfrm>
            <a:off x="-10617" y="2933966"/>
            <a:ext cx="974925" cy="62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/>
              <a:t>Analysis Tool Choice </a:t>
            </a:r>
            <a:endParaRPr sz="675"/>
          </a:p>
          <a:p>
            <a:pPr algn="ctr">
              <a:buSzPts val="1500"/>
            </a:pPr>
            <a:r>
              <a:rPr lang="en" sz="1125"/>
              <a:t>&amp; </a:t>
            </a:r>
            <a:endParaRPr sz="675"/>
          </a:p>
          <a:p>
            <a:pPr algn="ctr">
              <a:buSzPts val="1500"/>
            </a:pPr>
            <a:r>
              <a:rPr lang="en" sz="1125"/>
              <a:t>Plotting</a:t>
            </a:r>
            <a:endParaRPr sz="675"/>
          </a:p>
        </p:txBody>
      </p:sp>
      <p:sp>
        <p:nvSpPr>
          <p:cNvPr id="186" name="Google Shape;186;p31"/>
          <p:cNvSpPr/>
          <p:nvPr/>
        </p:nvSpPr>
        <p:spPr>
          <a:xfrm rot="2916262">
            <a:off x="513753" y="1820979"/>
            <a:ext cx="825962" cy="216050"/>
          </a:xfrm>
          <a:prstGeom prst="rightArrow">
            <a:avLst>
              <a:gd name="adj1" fmla="val 74622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7" name="Google Shape;187;p31"/>
          <p:cNvSpPr/>
          <p:nvPr/>
        </p:nvSpPr>
        <p:spPr>
          <a:xfrm rot="1109502">
            <a:off x="731618" y="3386254"/>
            <a:ext cx="574618" cy="2160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8" name="Google Shape;188;p31"/>
          <p:cNvSpPr/>
          <p:nvPr/>
        </p:nvSpPr>
        <p:spPr>
          <a:xfrm rot="-2699043">
            <a:off x="1350789" y="3582276"/>
            <a:ext cx="1563669" cy="2160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9" name="Google Shape;189;p31"/>
          <p:cNvSpPr/>
          <p:nvPr/>
        </p:nvSpPr>
        <p:spPr>
          <a:xfrm rot="-7841908">
            <a:off x="3378327" y="3693064"/>
            <a:ext cx="1134288" cy="2160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0" name="Google Shape;190;p31"/>
          <p:cNvSpPr/>
          <p:nvPr/>
        </p:nvSpPr>
        <p:spPr>
          <a:xfrm rot="6333609">
            <a:off x="2900972" y="1696667"/>
            <a:ext cx="737757" cy="2160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1" name="Google Shape;191;p31"/>
          <p:cNvSpPr/>
          <p:nvPr/>
        </p:nvSpPr>
        <p:spPr>
          <a:xfrm rot="7518490">
            <a:off x="5431348" y="1491492"/>
            <a:ext cx="924071" cy="2161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964462" y="123452"/>
            <a:ext cx="4929075" cy="3547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2D Analysis</a:t>
            </a:r>
            <a:endParaRPr sz="2400" dirty="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312" y="694656"/>
            <a:ext cx="3750758" cy="283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87" y="920847"/>
            <a:ext cx="3543299" cy="40248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0;p33">
            <a:extLst>
              <a:ext uri="{FF2B5EF4-FFF2-40B4-BE49-F238E27FC236}">
                <a16:creationId xmlns:a16="http://schemas.microsoft.com/office/drawing/2014/main" id="{4459932F-758B-4C9A-B24E-09B4896EEB9C}"/>
              </a:ext>
            </a:extLst>
          </p:cNvPr>
          <p:cNvSpPr txBox="1"/>
          <p:nvPr/>
        </p:nvSpPr>
        <p:spPr>
          <a:xfrm>
            <a:off x="3823297" y="3498297"/>
            <a:ext cx="2761650" cy="96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125" dirty="0">
                <a:solidFill>
                  <a:srgbClr val="C00000"/>
                </a:solidFill>
              </a:rPr>
              <a:t>Orientational polydispersity = “jitter”</a:t>
            </a:r>
          </a:p>
          <a:p>
            <a:pPr algn="ctr">
              <a:buSzPts val="1500"/>
            </a:pPr>
            <a:endParaRPr lang="en-US" sz="1125" dirty="0"/>
          </a:p>
          <a:p>
            <a:pPr algn="ctr">
              <a:buSzPts val="1500"/>
            </a:pPr>
            <a:r>
              <a:rPr lang="en-US" sz="1125" dirty="0"/>
              <a:t>Decouples the frame for the object’s orientation with respect to the beam and the “jitter” around the axis of the object.</a:t>
            </a:r>
            <a:endParaRPr lang="en" sz="1125" dirty="0"/>
          </a:p>
          <a:p>
            <a:pPr algn="ctr">
              <a:buSzPts val="1500"/>
            </a:pPr>
            <a:endParaRPr sz="1125" dirty="0">
              <a:solidFill>
                <a:srgbClr val="C00000"/>
              </a:solidFill>
            </a:endParaRPr>
          </a:p>
        </p:txBody>
      </p:sp>
      <p:sp>
        <p:nvSpPr>
          <p:cNvPr id="6" name="Google Shape;210;p33">
            <a:extLst>
              <a:ext uri="{FF2B5EF4-FFF2-40B4-BE49-F238E27FC236}">
                <a16:creationId xmlns:a16="http://schemas.microsoft.com/office/drawing/2014/main" id="{A6499E55-AE0C-4B18-81CA-0014DB989388}"/>
              </a:ext>
            </a:extLst>
          </p:cNvPr>
          <p:cNvSpPr txBox="1"/>
          <p:nvPr/>
        </p:nvSpPr>
        <p:spPr>
          <a:xfrm>
            <a:off x="3823297" y="4466217"/>
            <a:ext cx="2761650" cy="57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125" dirty="0">
                <a:solidFill>
                  <a:srgbClr val="C00000"/>
                </a:solidFill>
              </a:rPr>
              <a:t>Turning on GPU Option highly recommended for fitting</a:t>
            </a:r>
            <a:endParaRPr lang="en" sz="11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879093" y="116115"/>
            <a:ext cx="4929075" cy="36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Fitting Algorithms</a:t>
            </a:r>
            <a:endParaRPr sz="2400" dirty="0"/>
          </a:p>
        </p:txBody>
      </p:sp>
      <p:sp>
        <p:nvSpPr>
          <p:cNvPr id="204" name="Google Shape;204;p33"/>
          <p:cNvSpPr txBox="1">
            <a:spLocks noGrp="1"/>
          </p:cNvSpPr>
          <p:nvPr>
            <p:ph type="sldNum" idx="12"/>
          </p:nvPr>
        </p:nvSpPr>
        <p:spPr>
          <a:xfrm>
            <a:off x="6139404" y="5264051"/>
            <a:ext cx="367425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2933" y="944472"/>
            <a:ext cx="2261188" cy="288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123" y="2537267"/>
            <a:ext cx="1544869" cy="156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123" y="628560"/>
            <a:ext cx="1787009" cy="181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40112" y="874045"/>
            <a:ext cx="1544869" cy="156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0112" y="2537267"/>
            <a:ext cx="1544869" cy="156621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/>
        </p:nvSpPr>
        <p:spPr>
          <a:xfrm>
            <a:off x="1963132" y="4223052"/>
            <a:ext cx="2761650" cy="36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125" dirty="0"/>
              <a:t>Uses bumps package from P. Kienzle</a:t>
            </a:r>
          </a:p>
          <a:p>
            <a:pPr algn="ctr">
              <a:buSzPts val="1500"/>
            </a:pPr>
            <a:r>
              <a:rPr lang="en" sz="1125" dirty="0">
                <a:solidFill>
                  <a:srgbClr val="C00000"/>
                </a:solidFill>
              </a:rPr>
              <a:t>(also </a:t>
            </a:r>
            <a:r>
              <a:rPr lang="en-US" sz="1125" dirty="0">
                <a:solidFill>
                  <a:srgbClr val="C00000"/>
                </a:solidFill>
              </a:rPr>
              <a:t>has DANSE origins)</a:t>
            </a:r>
            <a:endParaRPr sz="1125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964462" y="167816"/>
            <a:ext cx="4929075" cy="3256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/>
              <a:t>Plugin Model Editor</a:t>
            </a:r>
            <a:endParaRPr sz="2400" dirty="0"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t="16853"/>
          <a:stretch/>
        </p:blipFill>
        <p:spPr>
          <a:xfrm>
            <a:off x="-277401" y="933340"/>
            <a:ext cx="7412802" cy="346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2388</Words>
  <Application>Microsoft Office PowerPoint</Application>
  <PresentationFormat>Custom</PresentationFormat>
  <Paragraphs>444</Paragraphs>
  <Slides>42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Calibri</vt:lpstr>
      <vt:lpstr>-apple-system</vt:lpstr>
      <vt:lpstr>Helvetica Light</vt:lpstr>
      <vt:lpstr>Helvetica Neue</vt:lpstr>
      <vt:lpstr>Helvetica Neue Light</vt:lpstr>
      <vt:lpstr>Arial</vt:lpstr>
      <vt:lpstr>Wingdings</vt:lpstr>
      <vt:lpstr>Tahoma</vt:lpstr>
      <vt:lpstr>Lora</vt:lpstr>
      <vt:lpstr>Simple Light</vt:lpstr>
      <vt:lpstr>White</vt:lpstr>
      <vt:lpstr>1_White</vt:lpstr>
      <vt:lpstr>SasView</vt:lpstr>
      <vt:lpstr>SasView</vt:lpstr>
      <vt:lpstr>A little history …</vt:lpstr>
      <vt:lpstr>So …   What Can SasView Do Currently?</vt:lpstr>
      <vt:lpstr>PowerPoint Presentation</vt:lpstr>
      <vt:lpstr>1D Analysis</vt:lpstr>
      <vt:lpstr>2D Analysis</vt:lpstr>
      <vt:lpstr>Fitting Algorithms</vt:lpstr>
      <vt:lpstr>Plugin Model Editor</vt:lpstr>
      <vt:lpstr>Python &amp; C model files</vt:lpstr>
      <vt:lpstr>Invariant Calculation</vt:lpstr>
      <vt:lpstr>P(r) Inversion</vt:lpstr>
      <vt:lpstr>Correlation Function Analysis (new!)</vt:lpstr>
      <vt:lpstr>SESANS Analysis</vt:lpstr>
      <vt:lpstr>Resources, Education &amp; Outreach</vt:lpstr>
      <vt:lpstr>Resources, Education &amp; Outreach</vt:lpstr>
      <vt:lpstr>Resources, Education &amp; Outreach</vt:lpstr>
      <vt:lpstr>Resources, Education &amp; Outreach</vt:lpstr>
      <vt:lpstr>Resources, Education &amp; Outreach</vt:lpstr>
      <vt:lpstr>So …   Where is SasView Going? What will it do for me?</vt:lpstr>
      <vt:lpstr>PowerPoint Presentation</vt:lpstr>
      <vt:lpstr>Analysis Software - Who’s Job is it Anyway?</vt:lpstr>
      <vt:lpstr>How We Work</vt:lpstr>
      <vt:lpstr>PowerPoint Presentation</vt:lpstr>
      <vt:lpstr>PowerPoint Presentation</vt:lpstr>
      <vt:lpstr>PowerPoint Presentation</vt:lpstr>
      <vt:lpstr>SINE 2020 Work - GUI</vt:lpstr>
      <vt:lpstr>SINE 2020 Work - Code Separation</vt:lpstr>
      <vt:lpstr>Jupyter Notebooks</vt:lpstr>
      <vt:lpstr>Jupyter Notebooks</vt:lpstr>
      <vt:lpstr>The RoadMap</vt:lpstr>
      <vt:lpstr>Roadmap Late 2018 to mid 2019</vt:lpstr>
      <vt:lpstr>SasView 4.x series - 4.2.1 current</vt:lpstr>
      <vt:lpstr>SasView – the Next Generation – 5.x</vt:lpstr>
      <vt:lpstr>PowerPoint Presentation</vt:lpstr>
      <vt:lpstr>So …   Where is SasView Going? What will it do for me?</vt:lpstr>
      <vt:lpstr>Saview Bootcamp? Training courses?</vt:lpstr>
      <vt:lpstr>Come and Join the Fun!</vt:lpstr>
      <vt:lpstr>PowerPoint Presentation</vt:lpstr>
      <vt:lpstr>Roadmap Late 2019 to mid 2020</vt:lpstr>
      <vt:lpstr>Roadmap mid 2020 to mid 2024</vt:lpstr>
      <vt:lpstr>How We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SasView</dc:title>
  <cp:lastModifiedBy>Butler, Paul (Fed)</cp:lastModifiedBy>
  <cp:revision>135</cp:revision>
  <dcterms:modified xsi:type="dcterms:W3CDTF">2019-05-09T19:44:24Z</dcterms:modified>
</cp:coreProperties>
</file>